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59" r:id="rId5"/>
    <p:sldId id="257" r:id="rId6"/>
    <p:sldId id="260" r:id="rId7"/>
    <p:sldId id="261" r:id="rId8"/>
    <p:sldId id="264" r:id="rId9"/>
    <p:sldId id="262" r:id="rId10"/>
    <p:sldId id="277" r:id="rId11"/>
    <p:sldId id="267" r:id="rId12"/>
    <p:sldId id="269" r:id="rId13"/>
    <p:sldId id="278" r:id="rId14"/>
    <p:sldId id="268" r:id="rId15"/>
    <p:sldId id="285" r:id="rId16"/>
    <p:sldId id="265" r:id="rId17"/>
    <p:sldId id="279" r:id="rId18"/>
    <p:sldId id="270" r:id="rId19"/>
    <p:sldId id="271" r:id="rId20"/>
    <p:sldId id="281" r:id="rId21"/>
    <p:sldId id="272" r:id="rId22"/>
    <p:sldId id="280" r:id="rId23"/>
    <p:sldId id="282" r:id="rId24"/>
    <p:sldId id="283" r:id="rId25"/>
    <p:sldId id="274" r:id="rId26"/>
    <p:sldId id="284" r:id="rId27"/>
    <p:sldId id="286" r:id="rId28"/>
    <p:sldId id="287" r:id="rId2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3E6696"/>
    <a:srgbClr val="DECA96"/>
    <a:srgbClr val="DCCC9F"/>
    <a:srgbClr val="D3BE87"/>
    <a:srgbClr val="C5B984"/>
    <a:srgbClr val="CFBA7D"/>
    <a:srgbClr val="D9B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p:scale>
          <a:sx n="100" d="100"/>
          <a:sy n="100" d="100"/>
        </p:scale>
        <p:origin x="990"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แทนวันที่ 3"/>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5" name="ตัวแทนท้ายกระดาษ 4"/>
          <p:cNvSpPr>
            <a:spLocks noGrp="1"/>
          </p:cNvSpPr>
          <p:nvPr>
            <p:ph type="ftr" sz="quarter" idx="11"/>
          </p:nvPr>
        </p:nvSpPr>
        <p:spPr/>
        <p:txBody>
          <a:bodyPr/>
          <a:lstStyle/>
          <a:p>
            <a:endParaRPr lang="th-TH" dirty="0"/>
          </a:p>
        </p:txBody>
      </p:sp>
      <p:sp>
        <p:nvSpPr>
          <p:cNvPr id="6" name="ตัวแทนหมายเลขภาพนิ่ง 5"/>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399585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5" name="ตัวแทนท้ายกระดาษ 4"/>
          <p:cNvSpPr>
            <a:spLocks noGrp="1"/>
          </p:cNvSpPr>
          <p:nvPr>
            <p:ph type="ftr" sz="quarter" idx="11"/>
          </p:nvPr>
        </p:nvSpPr>
        <p:spPr/>
        <p:txBody>
          <a:bodyPr/>
          <a:lstStyle/>
          <a:p>
            <a:endParaRPr lang="th-TH" dirty="0"/>
          </a:p>
        </p:txBody>
      </p:sp>
      <p:sp>
        <p:nvSpPr>
          <p:cNvPr id="6" name="ตัวแทนหมายเลขภาพนิ่ง 5"/>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318935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5" name="ตัวแทนท้ายกระดาษ 4"/>
          <p:cNvSpPr>
            <a:spLocks noGrp="1"/>
          </p:cNvSpPr>
          <p:nvPr>
            <p:ph type="ftr" sz="quarter" idx="11"/>
          </p:nvPr>
        </p:nvSpPr>
        <p:spPr/>
        <p:txBody>
          <a:bodyPr/>
          <a:lstStyle/>
          <a:p>
            <a:endParaRPr lang="th-TH" dirty="0"/>
          </a:p>
        </p:txBody>
      </p:sp>
      <p:sp>
        <p:nvSpPr>
          <p:cNvPr id="6" name="ตัวแทนหมายเลขภาพนิ่ง 5"/>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290931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5" name="ตัวแทนท้ายกระดาษ 4"/>
          <p:cNvSpPr>
            <a:spLocks noGrp="1"/>
          </p:cNvSpPr>
          <p:nvPr>
            <p:ph type="ftr" sz="quarter" idx="11"/>
          </p:nvPr>
        </p:nvSpPr>
        <p:spPr/>
        <p:txBody>
          <a:bodyPr/>
          <a:lstStyle/>
          <a:p>
            <a:endParaRPr lang="th-TH" dirty="0"/>
          </a:p>
        </p:txBody>
      </p:sp>
      <p:sp>
        <p:nvSpPr>
          <p:cNvPr id="6" name="ตัวแทนหมายเลขภาพนิ่ง 5"/>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60744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5" name="ตัวแทนท้ายกระดาษ 4"/>
          <p:cNvSpPr>
            <a:spLocks noGrp="1"/>
          </p:cNvSpPr>
          <p:nvPr>
            <p:ph type="ftr" sz="quarter" idx="11"/>
          </p:nvPr>
        </p:nvSpPr>
        <p:spPr/>
        <p:txBody>
          <a:bodyPr/>
          <a:lstStyle/>
          <a:p>
            <a:endParaRPr lang="th-TH" dirty="0"/>
          </a:p>
        </p:txBody>
      </p:sp>
      <p:sp>
        <p:nvSpPr>
          <p:cNvPr id="6" name="ตัวแทนหมายเลขภาพนิ่ง 5"/>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73808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6" name="ตัวแทนท้ายกระดาษ 5"/>
          <p:cNvSpPr>
            <a:spLocks noGrp="1"/>
          </p:cNvSpPr>
          <p:nvPr>
            <p:ph type="ftr" sz="quarter" idx="11"/>
          </p:nvPr>
        </p:nvSpPr>
        <p:spPr/>
        <p:txBody>
          <a:bodyPr/>
          <a:lstStyle/>
          <a:p>
            <a:endParaRPr lang="th-TH" dirty="0"/>
          </a:p>
        </p:txBody>
      </p:sp>
      <p:sp>
        <p:nvSpPr>
          <p:cNvPr id="7" name="ตัวแทนหมายเลขภาพนิ่ง 6"/>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45390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แทนวันที่ 6"/>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8" name="ตัวแทนท้ายกระดาษ 7"/>
          <p:cNvSpPr>
            <a:spLocks noGrp="1"/>
          </p:cNvSpPr>
          <p:nvPr>
            <p:ph type="ftr" sz="quarter" idx="11"/>
          </p:nvPr>
        </p:nvSpPr>
        <p:spPr/>
        <p:txBody>
          <a:bodyPr/>
          <a:lstStyle/>
          <a:p>
            <a:endParaRPr lang="th-TH" dirty="0"/>
          </a:p>
        </p:txBody>
      </p:sp>
      <p:sp>
        <p:nvSpPr>
          <p:cNvPr id="9" name="ตัวแทนหมายเลขภาพนิ่ง 8"/>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20352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วันที่ 2"/>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4" name="ตัวแทนท้ายกระดาษ 3"/>
          <p:cNvSpPr>
            <a:spLocks noGrp="1"/>
          </p:cNvSpPr>
          <p:nvPr>
            <p:ph type="ftr" sz="quarter" idx="11"/>
          </p:nvPr>
        </p:nvSpPr>
        <p:spPr/>
        <p:txBody>
          <a:bodyPr/>
          <a:lstStyle/>
          <a:p>
            <a:endParaRPr lang="th-TH" dirty="0"/>
          </a:p>
        </p:txBody>
      </p:sp>
      <p:sp>
        <p:nvSpPr>
          <p:cNvPr id="5" name="ตัวแทนหมายเลขภาพนิ่ง 4"/>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219568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3" name="ตัวแทนท้ายกระดาษ 2"/>
          <p:cNvSpPr>
            <a:spLocks noGrp="1"/>
          </p:cNvSpPr>
          <p:nvPr>
            <p:ph type="ftr" sz="quarter" idx="11"/>
          </p:nvPr>
        </p:nvSpPr>
        <p:spPr/>
        <p:txBody>
          <a:bodyPr/>
          <a:lstStyle/>
          <a:p>
            <a:endParaRPr lang="th-TH" dirty="0"/>
          </a:p>
        </p:txBody>
      </p:sp>
      <p:sp>
        <p:nvSpPr>
          <p:cNvPr id="4" name="ตัวแทนหมายเลขภาพนิ่ง 3"/>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230835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6" name="ตัวแทนท้ายกระดาษ 5"/>
          <p:cNvSpPr>
            <a:spLocks noGrp="1"/>
          </p:cNvSpPr>
          <p:nvPr>
            <p:ph type="ftr" sz="quarter" idx="11"/>
          </p:nvPr>
        </p:nvSpPr>
        <p:spPr/>
        <p:txBody>
          <a:bodyPr/>
          <a:lstStyle/>
          <a:p>
            <a:endParaRPr lang="th-TH" dirty="0"/>
          </a:p>
        </p:txBody>
      </p:sp>
      <p:sp>
        <p:nvSpPr>
          <p:cNvPr id="7" name="ตัวแทนหมายเลขภาพนิ่ง 6"/>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180604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dirty="0"/>
          </a:p>
        </p:txBody>
      </p:sp>
      <p:sp>
        <p:nvSpPr>
          <p:cNvPr id="4" name="ตัวแทน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7A5F0929-EE5C-4FCB-9139-E0EA0171FF49}" type="datetimeFigureOut">
              <a:rPr lang="th-TH" smtClean="0"/>
              <a:t>21/11/59</a:t>
            </a:fld>
            <a:endParaRPr lang="th-TH" dirty="0"/>
          </a:p>
        </p:txBody>
      </p:sp>
      <p:sp>
        <p:nvSpPr>
          <p:cNvPr id="6" name="ตัวแทนท้ายกระดาษ 5"/>
          <p:cNvSpPr>
            <a:spLocks noGrp="1"/>
          </p:cNvSpPr>
          <p:nvPr>
            <p:ph type="ftr" sz="quarter" idx="11"/>
          </p:nvPr>
        </p:nvSpPr>
        <p:spPr/>
        <p:txBody>
          <a:bodyPr/>
          <a:lstStyle/>
          <a:p>
            <a:endParaRPr lang="th-TH" dirty="0"/>
          </a:p>
        </p:txBody>
      </p:sp>
      <p:sp>
        <p:nvSpPr>
          <p:cNvPr id="7" name="ตัวแทนหมายเลขภาพนิ่ง 6"/>
          <p:cNvSpPr>
            <a:spLocks noGrp="1"/>
          </p:cNvSpPr>
          <p:nvPr>
            <p:ph type="sldNum" sz="quarter" idx="12"/>
          </p:nvPr>
        </p:nvSpPr>
        <p:spPr/>
        <p:txBody>
          <a:bodyPr/>
          <a:lstStyle/>
          <a:p>
            <a:fld id="{B03CE027-7767-4EEE-8F7F-B78927D16469}" type="slidenum">
              <a:rPr lang="th-TH" smtClean="0"/>
              <a:t>‹#›</a:t>
            </a:fld>
            <a:endParaRPr lang="th-TH" dirty="0"/>
          </a:p>
        </p:txBody>
      </p:sp>
    </p:spTree>
    <p:extLst>
      <p:ext uri="{BB962C8B-B14F-4D97-AF65-F5344CB8AC3E}">
        <p14:creationId xmlns:p14="http://schemas.microsoft.com/office/powerpoint/2010/main" val="3809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CA96"/>
        </a:solidFill>
        <a:effectLst/>
      </p:bgPr>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F0929-EE5C-4FCB-9139-E0EA0171FF49}" type="datetimeFigureOut">
              <a:rPr lang="th-TH" smtClean="0"/>
              <a:t>21/11/59</a:t>
            </a:fld>
            <a:endParaRPr lang="th-TH" dirty="0"/>
          </a:p>
        </p:txBody>
      </p:sp>
      <p:sp>
        <p:nvSpPr>
          <p:cNvPr id="5" name="ตัวแทน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dirty="0"/>
          </a:p>
        </p:txBody>
      </p:sp>
      <p:sp>
        <p:nvSpPr>
          <p:cNvPr id="6" name="ตัวแทน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CE027-7767-4EEE-8F7F-B78927D16469}" type="slidenum">
              <a:rPr lang="th-TH" smtClean="0"/>
              <a:t>‹#›</a:t>
            </a:fld>
            <a:endParaRPr lang="th-TH" dirty="0"/>
          </a:p>
        </p:txBody>
      </p:sp>
    </p:spTree>
    <p:extLst>
      <p:ext uri="{BB962C8B-B14F-4D97-AF65-F5344CB8AC3E}">
        <p14:creationId xmlns:p14="http://schemas.microsoft.com/office/powerpoint/2010/main" val="360108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827" y="3284984"/>
            <a:ext cx="2809875" cy="2809875"/>
          </a:xfrm>
          <a:prstGeom prst="rect">
            <a:avLst/>
          </a:prstGeom>
        </p:spPr>
      </p:pic>
      <p:sp>
        <p:nvSpPr>
          <p:cNvPr id="2" name="ชื่อเรื่อง 1"/>
          <p:cNvSpPr>
            <a:spLocks noGrp="1"/>
          </p:cNvSpPr>
          <p:nvPr>
            <p:ph type="ctrTitle"/>
          </p:nvPr>
        </p:nvSpPr>
        <p:spPr>
          <a:xfrm>
            <a:off x="683565" y="476672"/>
            <a:ext cx="7772400" cy="3195786"/>
          </a:xfrm>
        </p:spPr>
        <p:txBody>
          <a:bodyPr>
            <a:normAutofit fontScale="90000"/>
          </a:bodyPr>
          <a:lstStyle/>
          <a:p>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Translator </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ust </a:t>
            </a:r>
            <a:r>
              <a:rPr lang="en-US" b="1" dirty="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a:t>
            </a:r>
            <a:r>
              <a:rPr lang="en-US" b="1" dirty="0" smtClean="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ave </a:t>
            </a:r>
            <a:r>
              <a:rPr lang="en-US" b="1" dirty="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a:t>
            </a:r>
            <a:r>
              <a:rPr lang="en-US" b="1" dirty="0" smtClean="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Way </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 Make </a:t>
            </a:r>
            <a:r>
              <a:rPr lang="en-US" b="1" dirty="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a:t>
            </a:r>
            <a:r>
              <a:rPr lang="en-US" b="1" dirty="0" smtClean="0">
                <a:solidFill>
                  <a:srgbClr val="C0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xplicit</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hat </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 </a:t>
            </a:r>
            <a:r>
              <a:rPr lang="en-US" b="1"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a:t>
            </a:r>
            <a:r>
              <a:rPr lang="en-US" b="1" dirty="0" smtClean="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mplicit</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 Allusions </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 </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ayings</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Songs</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Poems</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And Fiction</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dirty="0">
                <a:latin typeface="Engravers MT" pitchFamily="18" charset="0"/>
              </a:rPr>
              <a:t/>
            </a:r>
            <a:br>
              <a:rPr lang="en-US" dirty="0">
                <a:latin typeface="Engravers MT" pitchFamily="18" charset="0"/>
              </a:rPr>
            </a:br>
            <a:endParaRPr lang="th-TH" dirty="0">
              <a:latin typeface="Engravers MT" pitchFamily="18" charset="0"/>
            </a:endParaRPr>
          </a:p>
        </p:txBody>
      </p:sp>
      <p:sp>
        <p:nvSpPr>
          <p:cNvPr id="3" name="กล่องข้อความ 2"/>
          <p:cNvSpPr txBox="1"/>
          <p:nvPr/>
        </p:nvSpPr>
        <p:spPr>
          <a:xfrm>
            <a:off x="105268" y="6249937"/>
            <a:ext cx="8928992" cy="461665"/>
          </a:xfrm>
          <a:prstGeom prst="rect">
            <a:avLst/>
          </a:prstGeom>
          <a:noFill/>
        </p:spPr>
        <p:txBody>
          <a:bodyPr wrap="square" rtlCol="0">
            <a:spAutoFit/>
          </a:bodyPr>
          <a:lstStyle/>
          <a:p>
            <a:pPr algn="ctr"/>
            <a:r>
              <a:rPr lang="en-US" sz="2400" i="1" dirty="0" smtClean="0"/>
              <a:t>By             David </a:t>
            </a:r>
            <a:r>
              <a:rPr lang="en-US" sz="2400" i="1" dirty="0" err="1" smtClean="0"/>
              <a:t>Kitson</a:t>
            </a:r>
            <a:r>
              <a:rPr lang="en-US" sz="2400" i="1" dirty="0" smtClean="0"/>
              <a:t> 560110029 </a:t>
            </a:r>
            <a:r>
              <a:rPr lang="en-US" sz="2400" b="1" dirty="0" smtClean="0">
                <a:solidFill>
                  <a:srgbClr val="3E6696"/>
                </a:solidFill>
              </a:rPr>
              <a:t>|</a:t>
            </a:r>
            <a:r>
              <a:rPr lang="en-US" sz="2400" i="1" dirty="0" smtClean="0"/>
              <a:t> </a:t>
            </a:r>
            <a:r>
              <a:rPr lang="en-US" sz="2400" i="1" dirty="0" err="1" smtClean="0"/>
              <a:t>Supachoke</a:t>
            </a:r>
            <a:r>
              <a:rPr lang="en-US" sz="2400" i="1" dirty="0" smtClean="0"/>
              <a:t> </a:t>
            </a:r>
            <a:r>
              <a:rPr lang="en-US" sz="2400" i="1" dirty="0" err="1" smtClean="0"/>
              <a:t>Navavichit</a:t>
            </a:r>
            <a:r>
              <a:rPr lang="en-US" sz="2400" i="1" dirty="0" smtClean="0"/>
              <a:t> 560110093 </a:t>
            </a:r>
            <a:endParaRPr lang="th-TH" sz="2400" i="1" dirty="0"/>
          </a:p>
        </p:txBody>
      </p:sp>
      <p:sp>
        <p:nvSpPr>
          <p:cNvPr id="5" name="ลูกศรขวา 4"/>
          <p:cNvSpPr/>
          <p:nvPr/>
        </p:nvSpPr>
        <p:spPr>
          <a:xfrm>
            <a:off x="683565" y="6453336"/>
            <a:ext cx="655406" cy="67435"/>
          </a:xfrm>
          <a:prstGeom prst="rightArrow">
            <a:avLst/>
          </a:prstGeom>
          <a:solidFill>
            <a:srgbClr val="385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9163181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683568" y="4221088"/>
            <a:ext cx="7776864" cy="156966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3200" u="sng" dirty="0" smtClean="0">
                <a:solidFill>
                  <a:schemeClr val="tx1"/>
                </a:solidFill>
              </a:rPr>
              <a:t>Solution</a:t>
            </a:r>
            <a:endParaRPr lang="en-US" sz="3200" u="sng" dirty="0">
              <a:solidFill>
                <a:schemeClr val="tx1"/>
              </a:solidFill>
            </a:endParaRPr>
          </a:p>
          <a:p>
            <a:pPr algn="ctr"/>
            <a:r>
              <a:rPr lang="en-US" sz="3200" i="1" dirty="0">
                <a:solidFill>
                  <a:schemeClr val="bg1"/>
                </a:solidFill>
              </a:rPr>
              <a:t>Replacement by better-known name/reference </a:t>
            </a:r>
          </a:p>
        </p:txBody>
      </p:sp>
      <p:sp>
        <p:nvSpPr>
          <p:cNvPr id="3" name="ชื่อเรื่องรอง 2"/>
          <p:cNvSpPr>
            <a:spLocks noGrp="1"/>
          </p:cNvSpPr>
          <p:nvPr>
            <p:ph type="subTitle" idx="1"/>
          </p:nvPr>
        </p:nvSpPr>
        <p:spPr>
          <a:xfrm>
            <a:off x="457200" y="1700808"/>
            <a:ext cx="8229600" cy="1224136"/>
          </a:xfrm>
        </p:spPr>
        <p:txBody>
          <a:bodyPr>
            <a:normAutofit/>
          </a:bodyPr>
          <a:lstStyle/>
          <a:p>
            <a:pPr algn="l"/>
            <a:r>
              <a:rPr lang="th-TH" dirty="0" smtClean="0">
                <a:solidFill>
                  <a:schemeClr val="tx1"/>
                </a:solidFill>
              </a:rPr>
              <a:t>      “ถ้า</a:t>
            </a:r>
            <a:r>
              <a:rPr lang="th-TH" dirty="0">
                <a:solidFill>
                  <a:schemeClr val="tx1"/>
                </a:solidFill>
              </a:rPr>
              <a:t>มันมี </a:t>
            </a:r>
            <a:r>
              <a:rPr lang="th-TH" i="1" u="sng" dirty="0">
                <a:solidFill>
                  <a:schemeClr val="tx1"/>
                </a:solidFill>
              </a:rPr>
              <a:t>ฟ้าหลังฝน</a:t>
            </a:r>
            <a:r>
              <a:rPr lang="th-TH" i="1" dirty="0">
                <a:solidFill>
                  <a:schemeClr val="tx1"/>
                </a:solidFill>
              </a:rPr>
              <a:t> </a:t>
            </a:r>
            <a:r>
              <a:rPr lang="th-TH" dirty="0" smtClean="0">
                <a:solidFill>
                  <a:schemeClr val="tx1"/>
                </a:solidFill>
              </a:rPr>
              <a:t>การ</a:t>
            </a:r>
            <a:r>
              <a:rPr lang="th-TH" dirty="0">
                <a:solidFill>
                  <a:schemeClr val="tx1"/>
                </a:solidFill>
              </a:rPr>
              <a:t>ที่ฉันตกงานมันก็คงจะเป็นการที่ฉันได้เรียนเต็มเวลาและเรียนจบเร็ว</a:t>
            </a:r>
            <a:r>
              <a:rPr lang="th-TH" dirty="0" smtClean="0">
                <a:solidFill>
                  <a:schemeClr val="tx1"/>
                </a:solidFill>
              </a:rPr>
              <a:t>ขึ้น”</a:t>
            </a:r>
            <a:endParaRPr lang="en-US" dirty="0">
              <a:solidFill>
                <a:schemeClr val="tx1"/>
              </a:solidFill>
            </a:endParaRPr>
          </a:p>
          <a:p>
            <a:pPr algn="l"/>
            <a:endParaRPr lang="th-TH" dirty="0">
              <a:solidFill>
                <a:schemeClr val="tx1"/>
              </a:solidFill>
            </a:endParaRPr>
          </a:p>
        </p:txBody>
      </p:sp>
      <p:sp>
        <p:nvSpPr>
          <p:cNvPr id="5" name="ชื่อเรื่อง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Example 1 - Saying</a:t>
            </a:r>
            <a:endParaRPr lang="th-TH" b="1" dirty="0">
              <a:effectLst>
                <a:outerShdw blurRad="38100" dist="38100" dir="2700000" algn="tl">
                  <a:srgbClr val="000000">
                    <a:alpha val="43137"/>
                  </a:srgbClr>
                </a:outerShdw>
              </a:effectLst>
              <a:latin typeface="Aharoni" panose="02010803020104030203" pitchFamily="2" charset="-79"/>
            </a:endParaRPr>
          </a:p>
        </p:txBody>
      </p:sp>
    </p:spTree>
    <p:extLst>
      <p:ext uri="{BB962C8B-B14F-4D97-AF65-F5344CB8AC3E}">
        <p14:creationId xmlns:p14="http://schemas.microsoft.com/office/powerpoint/2010/main" val="283112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Example 2 - Song</a:t>
            </a:r>
            <a:endParaRPr lang="th-TH" b="1" dirty="0">
              <a:effectLst>
                <a:outerShdw blurRad="38100" dist="38100" dir="2700000" algn="tl">
                  <a:srgbClr val="000000">
                    <a:alpha val="43137"/>
                  </a:srgbClr>
                </a:outerShdw>
              </a:effectLst>
              <a:latin typeface="Aharoni" panose="02010803020104030203" pitchFamily="2" charset="-79"/>
            </a:endParaRPr>
          </a:p>
        </p:txBody>
      </p:sp>
      <p:sp>
        <p:nvSpPr>
          <p:cNvPr id="4" name="ตัวแทนข้อความ 3"/>
          <p:cNvSpPr>
            <a:spLocks noGrp="1"/>
          </p:cNvSpPr>
          <p:nvPr>
            <p:ph type="body" idx="1"/>
          </p:nvPr>
        </p:nvSpPr>
        <p:spPr>
          <a:xfrm>
            <a:off x="1403648" y="5166344"/>
            <a:ext cx="6264696" cy="1070968"/>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z="3200" b="0" i="1" dirty="0" smtClean="0"/>
              <a:t>Smells </a:t>
            </a:r>
            <a:r>
              <a:rPr lang="en-US" sz="3200" b="0" i="1" dirty="0"/>
              <a:t>L</a:t>
            </a:r>
            <a:r>
              <a:rPr lang="en-US" sz="3200" b="0" i="1" dirty="0" smtClean="0"/>
              <a:t>ike </a:t>
            </a:r>
            <a:r>
              <a:rPr lang="en-US" sz="3200" b="0" i="1" dirty="0"/>
              <a:t>T</a:t>
            </a:r>
            <a:r>
              <a:rPr lang="en-US" sz="3200" b="0" i="1" dirty="0" smtClean="0"/>
              <a:t>een Spirit by Nirvana</a:t>
            </a:r>
            <a:r>
              <a:rPr lang="en-US" sz="3200" b="0" i="1" dirty="0"/>
              <a:t> </a:t>
            </a:r>
            <a:r>
              <a:rPr lang="en-US" sz="3200" b="0" i="1" dirty="0" smtClean="0"/>
              <a:t>is </a:t>
            </a:r>
            <a:r>
              <a:rPr lang="en-US" sz="3200" b="0" i="1" dirty="0"/>
              <a:t>a</a:t>
            </a:r>
            <a:r>
              <a:rPr lang="en-US" sz="3200" b="0" i="1" dirty="0" smtClean="0"/>
              <a:t> song about rebellious youth.</a:t>
            </a:r>
            <a:endParaRPr lang="th-TH" sz="3200" b="0" i="1" dirty="0"/>
          </a:p>
        </p:txBody>
      </p:sp>
      <p:sp>
        <p:nvSpPr>
          <p:cNvPr id="3" name="ตัวแทนเนื้อหา 2"/>
          <p:cNvSpPr>
            <a:spLocks noGrp="1"/>
          </p:cNvSpPr>
          <p:nvPr>
            <p:ph sz="half" idx="2"/>
          </p:nvPr>
        </p:nvSpPr>
        <p:spPr>
          <a:xfrm>
            <a:off x="611560" y="1340768"/>
            <a:ext cx="7920880" cy="3672408"/>
          </a:xfrm>
        </p:spPr>
        <p:txBody>
          <a:bodyPr>
            <a:normAutofit/>
          </a:bodyPr>
          <a:lstStyle/>
          <a:p>
            <a:pPr marL="0" indent="0" algn="thaiDist">
              <a:buNone/>
            </a:pPr>
            <a:r>
              <a:rPr lang="en-US" sz="2800" b="1" dirty="0" smtClean="0"/>
              <a:t>A: </a:t>
            </a:r>
            <a:r>
              <a:rPr lang="en-US" sz="2800" dirty="0" smtClean="0"/>
              <a:t>Do you know my son has been going out every night? I’m so worried.</a:t>
            </a:r>
          </a:p>
          <a:p>
            <a:pPr marL="0" indent="0" algn="thaiDist">
              <a:buNone/>
            </a:pPr>
            <a:r>
              <a:rPr lang="en-US" sz="2800" b="1" dirty="0" smtClean="0"/>
              <a:t>B: </a:t>
            </a:r>
            <a:r>
              <a:rPr lang="en-US" sz="2800" dirty="0" smtClean="0"/>
              <a:t>Did he go out with those kids from the neighborhood? I think they’re planning to do something. My son was also with them the other night.</a:t>
            </a:r>
          </a:p>
          <a:p>
            <a:pPr marL="0" indent="0" algn="thaiDist">
              <a:buNone/>
            </a:pPr>
            <a:r>
              <a:rPr lang="en-US" sz="2800" b="1" dirty="0" smtClean="0"/>
              <a:t>A: </a:t>
            </a:r>
            <a:r>
              <a:rPr lang="en-US" sz="2800" dirty="0" smtClean="0"/>
              <a:t>Now, this </a:t>
            </a:r>
            <a:r>
              <a:rPr lang="en-US" sz="2800" i="1" dirty="0" smtClean="0"/>
              <a:t>smells like teen spirit </a:t>
            </a:r>
            <a:r>
              <a:rPr lang="en-US" sz="2800" dirty="0" smtClean="0"/>
              <a:t>to me. </a:t>
            </a:r>
            <a:endParaRPr lang="en-US" sz="2800" dirty="0"/>
          </a:p>
        </p:txBody>
      </p:sp>
    </p:spTree>
    <p:extLst>
      <p:ext uri="{BB962C8B-B14F-4D97-AF65-F5344CB8AC3E}">
        <p14:creationId xmlns:p14="http://schemas.microsoft.com/office/powerpoint/2010/main" val="308583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randombar(horizontal)">
                                      <p:cBhvr>
                                        <p:cTn id="28" dur="500"/>
                                        <p:tgtEl>
                                          <p:spTgt spid="4">
                                            <p:bg/>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รอง 2"/>
          <p:cNvSpPr>
            <a:spLocks noGrp="1"/>
          </p:cNvSpPr>
          <p:nvPr>
            <p:ph sz="half" idx="1"/>
          </p:nvPr>
        </p:nvSpPr>
        <p:spPr>
          <a:xfrm>
            <a:off x="467544" y="332656"/>
            <a:ext cx="4038600" cy="6192688"/>
          </a:xfrm>
        </p:spPr>
        <p:txBody>
          <a:bodyPr>
            <a:normAutofit fontScale="25000" lnSpcReduction="20000"/>
          </a:bodyPr>
          <a:lstStyle/>
          <a:p>
            <a:pPr marL="0" indent="0" algn="ctr">
              <a:buNone/>
            </a:pPr>
            <a:r>
              <a:rPr lang="en-US" sz="7200" dirty="0" smtClean="0"/>
              <a:t>“Smells Like Teen Spirit”</a:t>
            </a:r>
          </a:p>
          <a:p>
            <a:pPr marL="0" indent="0" algn="ctr">
              <a:buNone/>
            </a:pPr>
            <a:endParaRPr lang="en-US" sz="6400" dirty="0" smtClean="0"/>
          </a:p>
          <a:p>
            <a:pPr marL="0" indent="0" algn="ctr">
              <a:buNone/>
            </a:pPr>
            <a:r>
              <a:rPr lang="en-US" sz="5200" dirty="0" smtClean="0"/>
              <a:t>Load </a:t>
            </a:r>
            <a:r>
              <a:rPr lang="en-US" sz="5200" dirty="0"/>
              <a:t>up on guns, bring your friends</a:t>
            </a:r>
          </a:p>
          <a:p>
            <a:pPr marL="0" indent="0" algn="ctr">
              <a:buNone/>
            </a:pPr>
            <a:r>
              <a:rPr lang="en-US" sz="5200" dirty="0"/>
              <a:t>It's fun to lose and to pretend</a:t>
            </a:r>
          </a:p>
          <a:p>
            <a:pPr marL="0" indent="0" algn="ctr">
              <a:buNone/>
            </a:pPr>
            <a:r>
              <a:rPr lang="en-US" sz="5200" dirty="0"/>
              <a:t>She's over bored and self assured</a:t>
            </a:r>
          </a:p>
          <a:p>
            <a:pPr marL="0" indent="0" algn="ctr">
              <a:buNone/>
            </a:pPr>
            <a:r>
              <a:rPr lang="en-US" sz="5200" dirty="0"/>
              <a:t>Oh no, I know a dirty word</a:t>
            </a:r>
          </a:p>
          <a:p>
            <a:pPr algn="ctr"/>
            <a:endParaRPr lang="en-US" sz="5200" dirty="0"/>
          </a:p>
          <a:p>
            <a:pPr marL="0" indent="0" algn="ctr">
              <a:buNone/>
            </a:pPr>
            <a:r>
              <a:rPr lang="en-US" sz="5200" dirty="0"/>
              <a:t>Hello, hello, hello, how low? [x3]</a:t>
            </a:r>
          </a:p>
          <a:p>
            <a:pPr marL="0" indent="0" algn="ctr">
              <a:buNone/>
            </a:pPr>
            <a:r>
              <a:rPr lang="en-US" sz="5200" dirty="0"/>
              <a:t>Hello, hello, hello!</a:t>
            </a:r>
          </a:p>
          <a:p>
            <a:pPr algn="ctr"/>
            <a:endParaRPr lang="en-US" sz="5200" dirty="0"/>
          </a:p>
          <a:p>
            <a:pPr marL="0" indent="0" algn="ctr">
              <a:buNone/>
            </a:pPr>
            <a:r>
              <a:rPr lang="en-US" sz="5200" dirty="0"/>
              <a:t>With the lights out, it's less dangerous</a:t>
            </a:r>
          </a:p>
          <a:p>
            <a:pPr marL="0" indent="0" algn="ctr">
              <a:buNone/>
            </a:pPr>
            <a:r>
              <a:rPr lang="en-US" sz="5200" dirty="0"/>
              <a:t>Here we are now, entertain us</a:t>
            </a:r>
          </a:p>
          <a:p>
            <a:pPr marL="0" indent="0" algn="ctr">
              <a:buNone/>
            </a:pPr>
            <a:r>
              <a:rPr lang="en-US" sz="5200" dirty="0"/>
              <a:t>I feel </a:t>
            </a:r>
            <a:r>
              <a:rPr lang="en-US" sz="5200" u="sng" dirty="0"/>
              <a:t>stupid and contagious</a:t>
            </a:r>
          </a:p>
          <a:p>
            <a:pPr marL="0" indent="0" algn="ctr">
              <a:buNone/>
            </a:pPr>
            <a:r>
              <a:rPr lang="en-US" sz="5200" dirty="0"/>
              <a:t>Here we are now, entertain us</a:t>
            </a:r>
          </a:p>
          <a:p>
            <a:pPr marL="0" indent="0" algn="ctr">
              <a:buNone/>
            </a:pPr>
            <a:r>
              <a:rPr lang="en-US" sz="5200" dirty="0"/>
              <a:t>A mulatto</a:t>
            </a:r>
          </a:p>
          <a:p>
            <a:pPr marL="0" indent="0" algn="ctr">
              <a:buNone/>
            </a:pPr>
            <a:r>
              <a:rPr lang="en-US" sz="5200" dirty="0"/>
              <a:t>An albino</a:t>
            </a:r>
          </a:p>
          <a:p>
            <a:pPr marL="0" indent="0" algn="ctr">
              <a:buNone/>
            </a:pPr>
            <a:r>
              <a:rPr lang="en-US" sz="5200" dirty="0"/>
              <a:t>A mosquito</a:t>
            </a:r>
          </a:p>
          <a:p>
            <a:pPr marL="0" indent="0" algn="ctr">
              <a:buNone/>
            </a:pPr>
            <a:r>
              <a:rPr lang="en-US" sz="5200" dirty="0"/>
              <a:t>My libido</a:t>
            </a:r>
          </a:p>
          <a:p>
            <a:pPr marL="0" indent="0" algn="ctr">
              <a:buNone/>
            </a:pPr>
            <a:r>
              <a:rPr lang="en-US" sz="5200" dirty="0"/>
              <a:t>Yeah, hey, yay</a:t>
            </a:r>
          </a:p>
          <a:p>
            <a:pPr algn="ctr"/>
            <a:endParaRPr lang="en-US" sz="5200" dirty="0"/>
          </a:p>
          <a:p>
            <a:pPr marL="0" indent="0" algn="ctr">
              <a:buNone/>
            </a:pPr>
            <a:r>
              <a:rPr lang="en-US" sz="5200" dirty="0"/>
              <a:t>I'm worse at what I do best</a:t>
            </a:r>
          </a:p>
          <a:p>
            <a:pPr marL="0" indent="0" algn="ctr">
              <a:buNone/>
            </a:pPr>
            <a:r>
              <a:rPr lang="en-US" sz="5200" dirty="0"/>
              <a:t>And for this gift I feel blessed</a:t>
            </a:r>
          </a:p>
          <a:p>
            <a:pPr marL="0" indent="0" algn="ctr">
              <a:buNone/>
            </a:pPr>
            <a:r>
              <a:rPr lang="en-US" sz="5200" dirty="0"/>
              <a:t>Our little group has always been</a:t>
            </a:r>
          </a:p>
          <a:p>
            <a:pPr marL="0" indent="0" algn="ctr">
              <a:buNone/>
            </a:pPr>
            <a:r>
              <a:rPr lang="en-US" sz="5200" dirty="0"/>
              <a:t>And always will until the </a:t>
            </a:r>
            <a:r>
              <a:rPr lang="en-US" sz="5200" dirty="0" smtClean="0"/>
              <a:t>end</a:t>
            </a:r>
          </a:p>
          <a:p>
            <a:pPr marL="0" indent="0" algn="ctr">
              <a:buNone/>
            </a:pPr>
            <a:endParaRPr lang="en-US" sz="5200" dirty="0" smtClean="0"/>
          </a:p>
          <a:p>
            <a:pPr marL="0" indent="0" algn="ctr">
              <a:buNone/>
            </a:pPr>
            <a:r>
              <a:rPr lang="en-US" sz="5200" dirty="0"/>
              <a:t>Hello, hello, hello, how low? [x3]</a:t>
            </a:r>
          </a:p>
          <a:p>
            <a:pPr marL="0" indent="0" algn="ctr">
              <a:buNone/>
            </a:pPr>
            <a:r>
              <a:rPr lang="en-US" sz="5200" dirty="0"/>
              <a:t>Hello, hello, hello</a:t>
            </a:r>
            <a:r>
              <a:rPr lang="en-US" sz="5200" dirty="0" smtClean="0"/>
              <a:t>!</a:t>
            </a:r>
          </a:p>
          <a:p>
            <a:pPr marL="0" indent="0" algn="ctr">
              <a:buNone/>
            </a:pPr>
            <a:endParaRPr lang="en-US" sz="5200" dirty="0"/>
          </a:p>
          <a:p>
            <a:pPr marL="0" indent="0" algn="ctr">
              <a:buNone/>
            </a:pPr>
            <a:r>
              <a:rPr lang="en-US" sz="5400" dirty="0">
                <a:cs typeface="Times New Roman" panose="02020603050405020304" pitchFamily="18" charset="0"/>
              </a:rPr>
              <a:t>With the lights out, it's less dangerous</a:t>
            </a:r>
          </a:p>
          <a:p>
            <a:pPr marL="0" indent="0" algn="ctr">
              <a:buNone/>
            </a:pPr>
            <a:r>
              <a:rPr lang="en-US" sz="5400" dirty="0">
                <a:cs typeface="Times New Roman" panose="02020603050405020304" pitchFamily="18" charset="0"/>
              </a:rPr>
              <a:t>Here we are now, entertain </a:t>
            </a:r>
            <a:r>
              <a:rPr lang="en-US" sz="5400" dirty="0" smtClean="0">
                <a:cs typeface="Times New Roman" panose="02020603050405020304" pitchFamily="18" charset="0"/>
              </a:rPr>
              <a:t>us</a:t>
            </a:r>
            <a:endParaRPr lang="en-US" sz="5200" dirty="0"/>
          </a:p>
          <a:p>
            <a:pPr marL="0" indent="0" algn="ctr">
              <a:buNone/>
            </a:pPr>
            <a:endParaRPr lang="en-US" sz="5600" dirty="0"/>
          </a:p>
          <a:p>
            <a:endParaRPr lang="en-US" sz="4400" dirty="0"/>
          </a:p>
        </p:txBody>
      </p:sp>
      <p:sp>
        <p:nvSpPr>
          <p:cNvPr id="7" name="ตัวแทนเนื้อหา 6"/>
          <p:cNvSpPr>
            <a:spLocks noGrp="1"/>
          </p:cNvSpPr>
          <p:nvPr>
            <p:ph sz="half" idx="2"/>
          </p:nvPr>
        </p:nvSpPr>
        <p:spPr>
          <a:xfrm>
            <a:off x="4644008" y="188640"/>
            <a:ext cx="4038600" cy="5832648"/>
          </a:xfrm>
        </p:spPr>
        <p:txBody>
          <a:bodyPr>
            <a:noAutofit/>
          </a:bodyPr>
          <a:lstStyle/>
          <a:p>
            <a:pPr marL="0" indent="0" algn="ctr">
              <a:buNone/>
            </a:pPr>
            <a:r>
              <a:rPr lang="en-US" sz="1400" dirty="0">
                <a:cs typeface="Times New Roman" panose="02020603050405020304" pitchFamily="18" charset="0"/>
              </a:rPr>
              <a:t>I feel </a:t>
            </a:r>
            <a:r>
              <a:rPr lang="en-US" sz="1400" u="sng" dirty="0">
                <a:cs typeface="Times New Roman" panose="02020603050405020304" pitchFamily="18" charset="0"/>
              </a:rPr>
              <a:t>stupid and contagious</a:t>
            </a:r>
          </a:p>
          <a:p>
            <a:pPr marL="0" indent="0" algn="ctr">
              <a:buNone/>
            </a:pPr>
            <a:r>
              <a:rPr lang="en-US" sz="1400" dirty="0">
                <a:cs typeface="Times New Roman" panose="02020603050405020304" pitchFamily="18" charset="0"/>
              </a:rPr>
              <a:t>Here we are now, entertain </a:t>
            </a:r>
            <a:r>
              <a:rPr lang="en-US" sz="1400" dirty="0" smtClean="0">
                <a:cs typeface="Times New Roman" panose="02020603050405020304" pitchFamily="18" charset="0"/>
              </a:rPr>
              <a:t>us</a:t>
            </a:r>
            <a:endParaRPr lang="en-US" sz="1300" dirty="0" smtClean="0">
              <a:cs typeface="Times New Roman" panose="02020603050405020304" pitchFamily="18" charset="0"/>
            </a:endParaRPr>
          </a:p>
          <a:p>
            <a:pPr marL="0" indent="0" algn="ctr">
              <a:buNone/>
            </a:pPr>
            <a:endParaRPr lang="en-US" sz="1300" dirty="0">
              <a:cs typeface="Times New Roman" panose="02020603050405020304" pitchFamily="18" charset="0"/>
            </a:endParaRPr>
          </a:p>
          <a:p>
            <a:pPr marL="0" indent="0" algn="ctr">
              <a:buNone/>
            </a:pPr>
            <a:r>
              <a:rPr lang="en-US" sz="1300" dirty="0" smtClean="0">
                <a:cs typeface="Times New Roman" panose="02020603050405020304" pitchFamily="18" charset="0"/>
              </a:rPr>
              <a:t>A </a:t>
            </a:r>
            <a:r>
              <a:rPr lang="en-US" sz="1300" dirty="0">
                <a:cs typeface="Times New Roman" panose="02020603050405020304" pitchFamily="18" charset="0"/>
              </a:rPr>
              <a:t>mulatto</a:t>
            </a:r>
          </a:p>
          <a:p>
            <a:pPr marL="0" indent="0" algn="ctr">
              <a:buNone/>
            </a:pPr>
            <a:r>
              <a:rPr lang="en-US" sz="1300" dirty="0">
                <a:cs typeface="Times New Roman" panose="02020603050405020304" pitchFamily="18" charset="0"/>
              </a:rPr>
              <a:t>An albino</a:t>
            </a:r>
          </a:p>
          <a:p>
            <a:pPr marL="0" indent="0" algn="ctr">
              <a:buNone/>
            </a:pPr>
            <a:r>
              <a:rPr lang="en-US" sz="1300" dirty="0">
                <a:cs typeface="Times New Roman" panose="02020603050405020304" pitchFamily="18" charset="0"/>
              </a:rPr>
              <a:t>A mosquito</a:t>
            </a:r>
          </a:p>
          <a:p>
            <a:pPr marL="0" indent="0" algn="ctr">
              <a:buNone/>
            </a:pPr>
            <a:r>
              <a:rPr lang="en-US" sz="1300" dirty="0">
                <a:cs typeface="Times New Roman" panose="02020603050405020304" pitchFamily="18" charset="0"/>
              </a:rPr>
              <a:t>My libido</a:t>
            </a:r>
          </a:p>
          <a:p>
            <a:pPr marL="0" indent="0" algn="ctr">
              <a:buNone/>
            </a:pPr>
            <a:r>
              <a:rPr lang="en-US" sz="1300" dirty="0">
                <a:cs typeface="Times New Roman" panose="02020603050405020304" pitchFamily="18" charset="0"/>
              </a:rPr>
              <a:t>Yeah, hey, yay</a:t>
            </a:r>
          </a:p>
          <a:p>
            <a:pPr marL="0" indent="0" algn="ctr">
              <a:buNone/>
            </a:pPr>
            <a:endParaRPr lang="en-US" sz="1300" dirty="0">
              <a:cs typeface="Times New Roman" panose="02020603050405020304" pitchFamily="18" charset="0"/>
            </a:endParaRPr>
          </a:p>
          <a:p>
            <a:pPr marL="0" indent="0" algn="ctr">
              <a:buNone/>
            </a:pPr>
            <a:r>
              <a:rPr lang="en-US" sz="1300" dirty="0">
                <a:cs typeface="Times New Roman" panose="02020603050405020304" pitchFamily="18" charset="0"/>
              </a:rPr>
              <a:t>And I forget just why I taste</a:t>
            </a:r>
          </a:p>
          <a:p>
            <a:pPr marL="0" indent="0" algn="ctr">
              <a:buNone/>
            </a:pPr>
            <a:r>
              <a:rPr lang="en-US" sz="1300" dirty="0">
                <a:cs typeface="Times New Roman" panose="02020603050405020304" pitchFamily="18" charset="0"/>
              </a:rPr>
              <a:t>Oh yeah, I guess it makes me smile</a:t>
            </a:r>
          </a:p>
          <a:p>
            <a:pPr marL="0" indent="0" algn="ctr">
              <a:buNone/>
            </a:pPr>
            <a:r>
              <a:rPr lang="en-US" sz="1300" dirty="0">
                <a:cs typeface="Times New Roman" panose="02020603050405020304" pitchFamily="18" charset="0"/>
              </a:rPr>
              <a:t>I found it hard, it's hard to find</a:t>
            </a:r>
          </a:p>
          <a:p>
            <a:pPr marL="0" indent="0" algn="ctr">
              <a:buNone/>
            </a:pPr>
            <a:r>
              <a:rPr lang="en-US" sz="1300" dirty="0">
                <a:cs typeface="Times New Roman" panose="02020603050405020304" pitchFamily="18" charset="0"/>
              </a:rPr>
              <a:t>Oh well, whatever, never mind</a:t>
            </a:r>
          </a:p>
          <a:p>
            <a:pPr marL="0" indent="0" algn="ctr">
              <a:buNone/>
            </a:pPr>
            <a:endParaRPr lang="en-US" sz="1300" dirty="0">
              <a:cs typeface="Times New Roman" panose="02020603050405020304" pitchFamily="18" charset="0"/>
            </a:endParaRPr>
          </a:p>
          <a:p>
            <a:pPr marL="0" indent="0" algn="ctr">
              <a:buNone/>
            </a:pPr>
            <a:r>
              <a:rPr lang="en-US" sz="1300" dirty="0">
                <a:cs typeface="Times New Roman" panose="02020603050405020304" pitchFamily="18" charset="0"/>
              </a:rPr>
              <a:t>Hello, hello, hello, how low? [x3]</a:t>
            </a:r>
          </a:p>
          <a:p>
            <a:pPr marL="0" indent="0" algn="ctr">
              <a:buNone/>
            </a:pPr>
            <a:r>
              <a:rPr lang="en-US" sz="1300" dirty="0">
                <a:cs typeface="Times New Roman" panose="02020603050405020304" pitchFamily="18" charset="0"/>
              </a:rPr>
              <a:t>Hello, hello, hello!</a:t>
            </a:r>
          </a:p>
          <a:p>
            <a:pPr marL="0" indent="0" algn="ctr">
              <a:buNone/>
            </a:pPr>
            <a:endParaRPr lang="en-US" sz="1300" dirty="0">
              <a:cs typeface="Times New Roman" panose="02020603050405020304" pitchFamily="18" charset="0"/>
            </a:endParaRPr>
          </a:p>
          <a:p>
            <a:pPr marL="0" indent="0" algn="ctr">
              <a:buNone/>
            </a:pPr>
            <a:r>
              <a:rPr lang="en-US" sz="1300" dirty="0">
                <a:cs typeface="Times New Roman" panose="02020603050405020304" pitchFamily="18" charset="0"/>
              </a:rPr>
              <a:t>With the lights out, it's less dangerous</a:t>
            </a:r>
          </a:p>
          <a:p>
            <a:pPr marL="0" indent="0" algn="ctr">
              <a:buNone/>
            </a:pPr>
            <a:r>
              <a:rPr lang="en-US" sz="1300" dirty="0">
                <a:cs typeface="Times New Roman" panose="02020603050405020304" pitchFamily="18" charset="0"/>
              </a:rPr>
              <a:t>Here we are now, entertain us</a:t>
            </a:r>
          </a:p>
          <a:p>
            <a:pPr marL="0" indent="0" algn="ctr">
              <a:buNone/>
            </a:pPr>
            <a:r>
              <a:rPr lang="en-US" sz="1300" dirty="0">
                <a:cs typeface="Times New Roman" panose="02020603050405020304" pitchFamily="18" charset="0"/>
              </a:rPr>
              <a:t>I feel </a:t>
            </a:r>
            <a:r>
              <a:rPr lang="en-US" sz="1300" u="sng" dirty="0">
                <a:cs typeface="Times New Roman" panose="02020603050405020304" pitchFamily="18" charset="0"/>
              </a:rPr>
              <a:t>stupid and contagious</a:t>
            </a:r>
          </a:p>
          <a:p>
            <a:pPr marL="0" indent="0" algn="ctr">
              <a:buNone/>
            </a:pPr>
            <a:r>
              <a:rPr lang="en-US" sz="1300" dirty="0">
                <a:cs typeface="Times New Roman" panose="02020603050405020304" pitchFamily="18" charset="0"/>
              </a:rPr>
              <a:t>Here we are now, entertain us</a:t>
            </a:r>
          </a:p>
          <a:p>
            <a:pPr marL="0" indent="0" algn="ctr">
              <a:buNone/>
            </a:pPr>
            <a:r>
              <a:rPr lang="en-US" sz="1300" dirty="0">
                <a:cs typeface="Times New Roman" panose="02020603050405020304" pitchFamily="18" charset="0"/>
              </a:rPr>
              <a:t>A mulatto</a:t>
            </a:r>
          </a:p>
          <a:p>
            <a:pPr marL="0" indent="0" algn="ctr">
              <a:buNone/>
            </a:pPr>
            <a:r>
              <a:rPr lang="en-US" sz="1300" dirty="0">
                <a:cs typeface="Times New Roman" panose="02020603050405020304" pitchFamily="18" charset="0"/>
              </a:rPr>
              <a:t>An albino</a:t>
            </a:r>
          </a:p>
          <a:p>
            <a:pPr marL="0" indent="0" algn="ctr">
              <a:buNone/>
            </a:pPr>
            <a:r>
              <a:rPr lang="en-US" sz="1300" dirty="0">
                <a:cs typeface="Times New Roman" panose="02020603050405020304" pitchFamily="18" charset="0"/>
              </a:rPr>
              <a:t>A mosquito</a:t>
            </a:r>
          </a:p>
          <a:p>
            <a:pPr marL="0" indent="0" algn="ctr">
              <a:buNone/>
            </a:pPr>
            <a:r>
              <a:rPr lang="en-US" sz="1300" dirty="0">
                <a:cs typeface="Times New Roman" panose="02020603050405020304" pitchFamily="18" charset="0"/>
              </a:rPr>
              <a:t>My libido</a:t>
            </a:r>
          </a:p>
          <a:p>
            <a:pPr marL="0" indent="0" algn="ctr">
              <a:buNone/>
            </a:pPr>
            <a:endParaRPr lang="en-US" sz="1300" dirty="0">
              <a:cs typeface="Times New Roman" panose="02020603050405020304" pitchFamily="18" charset="0"/>
            </a:endParaRPr>
          </a:p>
          <a:p>
            <a:pPr marL="0" indent="0" algn="ctr">
              <a:buNone/>
            </a:pPr>
            <a:r>
              <a:rPr lang="en-US" sz="1300" dirty="0">
                <a:cs typeface="Times New Roman" panose="02020603050405020304" pitchFamily="18" charset="0"/>
              </a:rPr>
              <a:t>A denial! [x9]</a:t>
            </a:r>
            <a:endParaRPr lang="th-TH" sz="1300" dirty="0"/>
          </a:p>
          <a:p>
            <a:endParaRPr lang="th-TH" sz="1300" dirty="0"/>
          </a:p>
        </p:txBody>
      </p:sp>
    </p:spTree>
    <p:extLst>
      <p:ext uri="{BB962C8B-B14F-4D97-AF65-F5344CB8AC3E}">
        <p14:creationId xmlns:p14="http://schemas.microsoft.com/office/powerpoint/2010/main" val="10422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683568" y="4221088"/>
            <a:ext cx="7776864" cy="107721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3200" u="sng" dirty="0" smtClean="0">
                <a:solidFill>
                  <a:schemeClr val="tx1"/>
                </a:solidFill>
              </a:rPr>
              <a:t>Solution</a:t>
            </a:r>
            <a:endParaRPr lang="en-US" sz="3200" u="sng" dirty="0">
              <a:solidFill>
                <a:schemeClr val="tx1"/>
              </a:solidFill>
            </a:endParaRPr>
          </a:p>
          <a:p>
            <a:pPr algn="ctr"/>
            <a:r>
              <a:rPr lang="en-US" sz="3200" i="1" dirty="0">
                <a:solidFill>
                  <a:schemeClr val="bg1"/>
                </a:solidFill>
              </a:rPr>
              <a:t>Overt explanation/omission </a:t>
            </a:r>
            <a:endParaRPr lang="th-TH" sz="3200" i="1" dirty="0">
              <a:solidFill>
                <a:schemeClr val="bg1"/>
              </a:solidFill>
            </a:endParaRPr>
          </a:p>
        </p:txBody>
      </p:sp>
      <p:sp>
        <p:nvSpPr>
          <p:cNvPr id="3" name="ชื่อเรื่องรอง 2"/>
          <p:cNvSpPr>
            <a:spLocks noGrp="1"/>
          </p:cNvSpPr>
          <p:nvPr>
            <p:ph type="subTitle" idx="1"/>
          </p:nvPr>
        </p:nvSpPr>
        <p:spPr>
          <a:xfrm>
            <a:off x="539552" y="1556792"/>
            <a:ext cx="8147248" cy="2376264"/>
          </a:xfrm>
        </p:spPr>
        <p:txBody>
          <a:bodyPr>
            <a:normAutofit/>
          </a:bodyPr>
          <a:lstStyle/>
          <a:p>
            <a:pPr algn="l"/>
            <a:r>
              <a:rPr lang="th-TH" sz="2800" b="1" dirty="0">
                <a:solidFill>
                  <a:schemeClr val="tx1"/>
                </a:solidFill>
              </a:rPr>
              <a:t>ก</a:t>
            </a:r>
            <a:r>
              <a:rPr lang="en-US" sz="2800" b="1" dirty="0">
                <a:solidFill>
                  <a:schemeClr val="tx1"/>
                </a:solidFill>
              </a:rPr>
              <a:t>:</a:t>
            </a:r>
            <a:r>
              <a:rPr lang="en-US" sz="2800" dirty="0">
                <a:solidFill>
                  <a:schemeClr val="tx1"/>
                </a:solidFill>
              </a:rPr>
              <a:t> </a:t>
            </a:r>
            <a:r>
              <a:rPr lang="th-TH" sz="2800" dirty="0" err="1">
                <a:solidFill>
                  <a:schemeClr val="tx1"/>
                </a:solidFill>
              </a:rPr>
              <a:t>เห้ย</a:t>
            </a:r>
            <a:r>
              <a:rPr lang="th-TH" sz="2800" dirty="0">
                <a:solidFill>
                  <a:schemeClr val="tx1"/>
                </a:solidFill>
              </a:rPr>
              <a:t> เอ็งรู้ป่าววะ</a:t>
            </a:r>
            <a:r>
              <a:rPr lang="en-US" sz="2800" dirty="0">
                <a:solidFill>
                  <a:schemeClr val="tx1"/>
                </a:solidFill>
              </a:rPr>
              <a:t>? </a:t>
            </a:r>
            <a:r>
              <a:rPr lang="th-TH" sz="2800" dirty="0">
                <a:solidFill>
                  <a:schemeClr val="tx1"/>
                </a:solidFill>
              </a:rPr>
              <a:t>ลูกกูมันออกจากบ้านทุกคืนเลยนะเว้ย กูล่ะเป็นห่วงมัน</a:t>
            </a:r>
            <a:r>
              <a:rPr lang="th-TH" sz="2800" dirty="0" err="1">
                <a:solidFill>
                  <a:schemeClr val="tx1"/>
                </a:solidFill>
              </a:rPr>
              <a:t>จริ๊ง</a:t>
            </a:r>
            <a:r>
              <a:rPr lang="th-TH" sz="2800" dirty="0">
                <a:solidFill>
                  <a:schemeClr val="tx1"/>
                </a:solidFill>
              </a:rPr>
              <a:t>งง </a:t>
            </a:r>
          </a:p>
          <a:p>
            <a:pPr algn="l"/>
            <a:r>
              <a:rPr lang="th-TH" sz="2800" b="1" dirty="0">
                <a:solidFill>
                  <a:schemeClr val="tx1"/>
                </a:solidFill>
              </a:rPr>
              <a:t>ข</a:t>
            </a:r>
            <a:r>
              <a:rPr lang="en-US" sz="2800" b="1" dirty="0">
                <a:solidFill>
                  <a:schemeClr val="tx1"/>
                </a:solidFill>
              </a:rPr>
              <a:t>:</a:t>
            </a:r>
            <a:r>
              <a:rPr lang="th-TH" sz="2800" dirty="0">
                <a:solidFill>
                  <a:schemeClr val="tx1"/>
                </a:solidFill>
              </a:rPr>
              <a:t> มันไปเที่ยวกับเด็กบ้านโน่นป่าว กูว่ามันต้องรวมหัวกันทำอะไรบางอย่าง</a:t>
            </a:r>
            <a:r>
              <a:rPr lang="th-TH" sz="2800" dirty="0" err="1">
                <a:solidFill>
                  <a:schemeClr val="tx1"/>
                </a:solidFill>
              </a:rPr>
              <a:t>ว่ะ</a:t>
            </a:r>
            <a:r>
              <a:rPr lang="th-TH" sz="2800" dirty="0">
                <a:solidFill>
                  <a:schemeClr val="tx1"/>
                </a:solidFill>
              </a:rPr>
              <a:t>  ลูก</a:t>
            </a:r>
            <a:r>
              <a:rPr lang="th-TH" sz="2800" dirty="0" smtClean="0">
                <a:solidFill>
                  <a:schemeClr val="tx1"/>
                </a:solidFill>
              </a:rPr>
              <a:t>กูเอง</a:t>
            </a:r>
            <a:r>
              <a:rPr lang="th-TH" sz="2800" dirty="0">
                <a:solidFill>
                  <a:schemeClr val="tx1"/>
                </a:solidFill>
              </a:rPr>
              <a:t>ก็ไปกับพวกนั้นด้วย  </a:t>
            </a:r>
          </a:p>
          <a:p>
            <a:pPr algn="l"/>
            <a:r>
              <a:rPr lang="th-TH" sz="2800" b="1" dirty="0">
                <a:solidFill>
                  <a:schemeClr val="tx1"/>
                </a:solidFill>
              </a:rPr>
              <a:t>ก</a:t>
            </a:r>
            <a:r>
              <a:rPr lang="en-US" sz="2800" b="1" dirty="0">
                <a:solidFill>
                  <a:schemeClr val="tx1"/>
                </a:solidFill>
              </a:rPr>
              <a:t>:</a:t>
            </a:r>
            <a:r>
              <a:rPr lang="th-TH" sz="2800" dirty="0">
                <a:solidFill>
                  <a:schemeClr val="tx1"/>
                </a:solidFill>
              </a:rPr>
              <a:t> นี่แหละ</a:t>
            </a:r>
            <a:r>
              <a:rPr lang="th-TH" sz="2800" i="1" u="sng" dirty="0">
                <a:solidFill>
                  <a:schemeClr val="tx1"/>
                </a:solidFill>
              </a:rPr>
              <a:t>ความเป็นวัยรุ่น มันต้องใช้ชีวิตให้คุ้มสิวะ</a:t>
            </a:r>
            <a:endParaRPr lang="en-US" sz="2800" i="1" u="sng" dirty="0">
              <a:solidFill>
                <a:schemeClr val="tx1"/>
              </a:solidFill>
            </a:endParaRPr>
          </a:p>
          <a:p>
            <a:endParaRPr lang="th-TH" dirty="0"/>
          </a:p>
        </p:txBody>
      </p:sp>
      <p:sp>
        <p:nvSpPr>
          <p:cNvPr id="4" name="ชื่อเรื่อง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Example 2 - Song</a:t>
            </a:r>
            <a:endParaRPr lang="th-TH" b="1" dirty="0">
              <a:effectLst>
                <a:outerShdw blurRad="38100" dist="38100" dir="2700000" algn="tl">
                  <a:srgbClr val="000000">
                    <a:alpha val="43137"/>
                  </a:srgbClr>
                </a:outerShdw>
              </a:effectLst>
              <a:latin typeface="Aharoni" panose="02010803020104030203" pitchFamily="2" charset="-79"/>
            </a:endParaRPr>
          </a:p>
        </p:txBody>
      </p:sp>
    </p:spTree>
    <p:extLst>
      <p:ext uri="{BB962C8B-B14F-4D97-AF65-F5344CB8AC3E}">
        <p14:creationId xmlns:p14="http://schemas.microsoft.com/office/powerpoint/2010/main" val="79752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Example 3 - Poem</a:t>
            </a:r>
            <a:endParaRPr lang="th-TH" dirty="0">
              <a:effectLst>
                <a:outerShdw blurRad="38100" dist="38100" dir="2700000" algn="tl">
                  <a:srgbClr val="000000">
                    <a:alpha val="43137"/>
                  </a:srgbClr>
                </a:outerShdw>
              </a:effectLst>
              <a:latin typeface="Aharoni" panose="02010803020104030203" pitchFamily="2" charset="-79"/>
            </a:endParaRPr>
          </a:p>
        </p:txBody>
      </p:sp>
      <p:sp>
        <p:nvSpPr>
          <p:cNvPr id="4" name="ตัวแทนเนื้อหา 3"/>
          <p:cNvSpPr>
            <a:spLocks noGrp="1"/>
          </p:cNvSpPr>
          <p:nvPr>
            <p:ph sz="half" idx="2"/>
          </p:nvPr>
        </p:nvSpPr>
        <p:spPr>
          <a:xfrm>
            <a:off x="611560" y="1556792"/>
            <a:ext cx="7920880" cy="1723330"/>
          </a:xfrm>
        </p:spPr>
        <p:txBody>
          <a:bodyPr/>
          <a:lstStyle/>
          <a:p>
            <a:pPr marL="0" indent="0" algn="thaiDist">
              <a:buNone/>
            </a:pPr>
            <a:r>
              <a:rPr lang="en-US" dirty="0" smtClean="0"/>
              <a:t>      “So, last night we were celebrating my 21st birthday. I don’t think the music was too loud or anything but our neighbor, Grendel, threw his hammer right through our window and ruined it. You see? Now we have to get it fix.” </a:t>
            </a:r>
          </a:p>
          <a:p>
            <a:pPr marL="0" indent="0">
              <a:buNone/>
            </a:pPr>
            <a:endParaRPr lang="en-US" dirty="0"/>
          </a:p>
        </p:txBody>
      </p:sp>
      <p:pic>
        <p:nvPicPr>
          <p:cNvPr id="3" name="รูปภาพ 2"/>
          <p:cNvPicPr>
            <a:picLocks noChangeAspect="1"/>
          </p:cNvPicPr>
          <p:nvPr/>
        </p:nvPicPr>
        <p:blipFill>
          <a:blip r:embed="rId2"/>
          <a:stretch>
            <a:fillRect/>
          </a:stretch>
        </p:blipFill>
        <p:spPr>
          <a:xfrm>
            <a:off x="2731963" y="3645024"/>
            <a:ext cx="3680073" cy="2415609"/>
          </a:xfrm>
          <a:prstGeom prst="rect">
            <a:avLst/>
          </a:prstGeom>
        </p:spPr>
      </p:pic>
    </p:spTree>
    <p:extLst>
      <p:ext uri="{BB962C8B-B14F-4D97-AF65-F5344CB8AC3E}">
        <p14:creationId xmlns:p14="http://schemas.microsoft.com/office/powerpoint/2010/main" val="290775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682588" y="4653136"/>
            <a:ext cx="7776864" cy="107721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3200" u="sng" dirty="0" smtClean="0">
                <a:solidFill>
                  <a:schemeClr val="tx1"/>
                </a:solidFill>
              </a:rPr>
              <a:t>Solution</a:t>
            </a:r>
            <a:endParaRPr lang="en-US" sz="3200" u="sng" dirty="0">
              <a:solidFill>
                <a:schemeClr val="tx1"/>
              </a:solidFill>
            </a:endParaRPr>
          </a:p>
          <a:p>
            <a:pPr algn="ctr"/>
            <a:r>
              <a:rPr lang="en-US" sz="3200" i="1" dirty="0"/>
              <a:t>Minimum change with </a:t>
            </a:r>
            <a:r>
              <a:rPr lang="en-US" sz="3200" i="1" dirty="0" smtClean="0"/>
              <a:t>guidance (</a:t>
            </a:r>
            <a:r>
              <a:rPr lang="en-US" sz="3200" i="1" dirty="0"/>
              <a:t>footnote</a:t>
            </a:r>
            <a:r>
              <a:rPr lang="en-US" sz="3200" i="1" dirty="0" smtClean="0"/>
              <a:t>)</a:t>
            </a:r>
            <a:endParaRPr lang="th-TH" sz="3200" i="1" dirty="0"/>
          </a:p>
        </p:txBody>
      </p:sp>
      <p:sp>
        <p:nvSpPr>
          <p:cNvPr id="4" name="ตัวแทนเนื้อหา 3"/>
          <p:cNvSpPr>
            <a:spLocks noGrp="1"/>
          </p:cNvSpPr>
          <p:nvPr>
            <p:ph sz="half" idx="2"/>
          </p:nvPr>
        </p:nvSpPr>
        <p:spPr>
          <a:xfrm>
            <a:off x="609600" y="1700808"/>
            <a:ext cx="7922840" cy="2664295"/>
          </a:xfrm>
        </p:spPr>
        <p:txBody>
          <a:bodyPr/>
          <a:lstStyle/>
          <a:p>
            <a:pPr marL="0" indent="0">
              <a:buNone/>
            </a:pPr>
            <a:r>
              <a:rPr lang="en-US" dirty="0" smtClean="0"/>
              <a:t>      “</a:t>
            </a:r>
            <a:r>
              <a:rPr lang="th-TH" dirty="0" smtClean="0"/>
              <a:t>เรื่องของเรื่องคือเมื่อคืนเรากำลังฉลองวันเกิดครบรอบ21ปีฉัน</a:t>
            </a:r>
            <a:r>
              <a:rPr lang="en-US" dirty="0" smtClean="0"/>
              <a:t> </a:t>
            </a:r>
            <a:r>
              <a:rPr lang="th-TH" dirty="0" smtClean="0"/>
              <a:t>ก็ไม่ได้คิดว่าเราเปิดเพลงดังไปหรืออะไรเลยนะ</a:t>
            </a:r>
            <a:r>
              <a:rPr lang="en-US" dirty="0" smtClean="0"/>
              <a:t> </a:t>
            </a:r>
            <a:r>
              <a:rPr lang="th-TH" dirty="0" smtClean="0"/>
              <a:t>แต่ไอ้ </a:t>
            </a:r>
            <a:r>
              <a:rPr lang="th-TH" i="1" u="sng" dirty="0" smtClean="0"/>
              <a:t>เกรน</a:t>
            </a:r>
            <a:r>
              <a:rPr lang="th-TH" i="1" u="sng" dirty="0" err="1" smtClean="0"/>
              <a:t>เดล</a:t>
            </a:r>
            <a:r>
              <a:rPr lang="en-US" i="1" u="sng" dirty="0" smtClean="0"/>
              <a:t> </a:t>
            </a:r>
            <a:r>
              <a:rPr lang="en-US" sz="2000" u="sng" dirty="0" smtClean="0"/>
              <a:t>(1) </a:t>
            </a:r>
            <a:r>
              <a:rPr lang="th-TH" dirty="0" smtClean="0"/>
              <a:t>ข้างบ้านไม่รู้มันหงุดหงิดอะไรปาค้อนเข้าหน้าต่างพังหมด</a:t>
            </a:r>
            <a:r>
              <a:rPr lang="en-US" dirty="0" smtClean="0"/>
              <a:t> </a:t>
            </a:r>
            <a:r>
              <a:rPr lang="th-TH" dirty="0" smtClean="0"/>
              <a:t>เห็น</a:t>
            </a:r>
            <a:r>
              <a:rPr lang="th-TH" dirty="0" err="1" smtClean="0"/>
              <a:t>มั้ยเนี่ย</a:t>
            </a:r>
            <a:r>
              <a:rPr lang="en-US" dirty="0" smtClean="0"/>
              <a:t> </a:t>
            </a:r>
            <a:r>
              <a:rPr lang="th-TH" dirty="0" smtClean="0"/>
              <a:t>ได้เสียเวลาซ่อมอีก</a:t>
            </a:r>
            <a:r>
              <a:rPr lang="en-US" dirty="0" smtClean="0"/>
              <a:t>” </a:t>
            </a:r>
          </a:p>
          <a:p>
            <a:endParaRPr lang="en-US" dirty="0"/>
          </a:p>
          <a:p>
            <a:pPr marL="0" indent="0">
              <a:buNone/>
            </a:pPr>
            <a:r>
              <a:rPr lang="en-US" sz="2000" dirty="0" smtClean="0"/>
              <a:t>      (1)</a:t>
            </a:r>
            <a:r>
              <a:rPr lang="th-TH" dirty="0" smtClean="0"/>
              <a:t> เกรน</a:t>
            </a:r>
            <a:r>
              <a:rPr lang="th-TH" dirty="0" err="1" smtClean="0"/>
              <a:t>เดล</a:t>
            </a:r>
            <a:r>
              <a:rPr lang="th-TH" dirty="0" smtClean="0"/>
              <a:t> </a:t>
            </a:r>
            <a:r>
              <a:rPr lang="en-US" sz="2000" dirty="0" smtClean="0"/>
              <a:t>(Grendel) </a:t>
            </a:r>
            <a:r>
              <a:rPr lang="th-TH" dirty="0" smtClean="0"/>
              <a:t>เป็นสัตว์ประหลาดในบทกวีเรื่อง </a:t>
            </a:r>
            <a:r>
              <a:rPr lang="th-TH" dirty="0" err="1" smtClean="0"/>
              <a:t>เบวูล์ฟ</a:t>
            </a:r>
            <a:r>
              <a:rPr lang="th-TH" dirty="0" smtClean="0"/>
              <a:t> </a:t>
            </a:r>
            <a:r>
              <a:rPr lang="en-US" sz="2000" dirty="0" smtClean="0"/>
              <a:t>(Beowulf) </a:t>
            </a:r>
            <a:r>
              <a:rPr lang="th-TH" dirty="0" smtClean="0"/>
              <a:t>ที่ชอบเข้ามาบุกรุกที่พักอาศัยของคนในคืนที่พวกเขาจัดงานรื่นเริง  </a:t>
            </a:r>
          </a:p>
        </p:txBody>
      </p:sp>
      <p:sp>
        <p:nvSpPr>
          <p:cNvPr id="6" name="ชื่อเรื่อง 1"/>
          <p:cNvSpPr txBox="1">
            <a:spLocks/>
          </p:cNvSpPr>
          <p:nvPr/>
        </p:nvSpPr>
        <p:spPr>
          <a:xfrm>
            <a:off x="456220" y="26977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Example 3 - Poem</a:t>
            </a:r>
            <a:endParaRPr lang="th-TH" dirty="0">
              <a:effectLst>
                <a:outerShdw blurRad="38100" dist="38100" dir="2700000" algn="tl">
                  <a:srgbClr val="000000">
                    <a:alpha val="43137"/>
                  </a:srgbClr>
                </a:outerShdw>
              </a:effectLst>
              <a:latin typeface="Aharoni" panose="02010803020104030203" pitchFamily="2" charset="-79"/>
            </a:endParaRPr>
          </a:p>
        </p:txBody>
      </p:sp>
    </p:spTree>
    <p:extLst>
      <p:ext uri="{BB962C8B-B14F-4D97-AF65-F5344CB8AC3E}">
        <p14:creationId xmlns:p14="http://schemas.microsoft.com/office/powerpoint/2010/main" val="20704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Example </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4</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 Fiction</a:t>
            </a:r>
            <a:endParaRPr lang="th-TH" b="1" dirty="0">
              <a:effectLst>
                <a:outerShdw blurRad="38100" dist="38100" dir="2700000" algn="tl">
                  <a:srgbClr val="000000">
                    <a:alpha val="43137"/>
                  </a:srgbClr>
                </a:outerShdw>
              </a:effectLst>
              <a:latin typeface="Aharoni" panose="02010803020104030203" pitchFamily="2" charset="-79"/>
            </a:endParaRPr>
          </a:p>
        </p:txBody>
      </p:sp>
      <p:sp>
        <p:nvSpPr>
          <p:cNvPr id="3" name="ตัวแทนเนื้อหา 2"/>
          <p:cNvSpPr>
            <a:spLocks noGrp="1"/>
          </p:cNvSpPr>
          <p:nvPr>
            <p:ph idx="1"/>
          </p:nvPr>
        </p:nvSpPr>
        <p:spPr>
          <a:xfrm>
            <a:off x="647564" y="1556792"/>
            <a:ext cx="7848872" cy="4680520"/>
          </a:xfrm>
        </p:spPr>
        <p:txBody>
          <a:bodyPr>
            <a:normAutofit/>
          </a:bodyPr>
          <a:lstStyle/>
          <a:p>
            <a:pPr marL="0" indent="0" algn="thaiDist">
              <a:buNone/>
            </a:pPr>
            <a:r>
              <a:rPr lang="en-US" sz="2800" dirty="0"/>
              <a:t> </a:t>
            </a:r>
            <a:r>
              <a:rPr lang="en-US" sz="2800" dirty="0" smtClean="0"/>
              <a:t>     “</a:t>
            </a:r>
            <a:r>
              <a:rPr lang="en-US" sz="2800" dirty="0"/>
              <a:t>I was surprised his nose was not growing like Pinocchio’s</a:t>
            </a:r>
            <a:r>
              <a:rPr lang="en-US" sz="2800" dirty="0" smtClean="0"/>
              <a:t>.” </a:t>
            </a:r>
          </a:p>
          <a:p>
            <a:pPr marL="0" indent="0" algn="thaiDist">
              <a:buNone/>
            </a:pPr>
            <a:endParaRPr lang="en-US" sz="2800" dirty="0" smtClean="0"/>
          </a:p>
          <a:p>
            <a:pPr marL="0" indent="0" algn="thaiDist">
              <a:buNone/>
            </a:pPr>
            <a:endParaRPr lang="en-US" sz="2800" dirty="0"/>
          </a:p>
          <a:p>
            <a:pPr marL="0" indent="0" algn="thaiDist">
              <a:buNone/>
            </a:pPr>
            <a:r>
              <a:rPr lang="en-US" sz="2800" i="1" dirty="0" smtClean="0"/>
              <a:t>      An allusion to a work of fiction </a:t>
            </a:r>
            <a:r>
              <a:rPr lang="en-US" sz="2800" i="1" dirty="0"/>
              <a:t>The Adventures of Pinocchio, written by Carlo </a:t>
            </a:r>
            <a:r>
              <a:rPr lang="en-US" sz="2800" i="1" dirty="0" err="1"/>
              <a:t>Collodi</a:t>
            </a:r>
            <a:r>
              <a:rPr lang="en-US" sz="2800" i="1" dirty="0" smtClean="0"/>
              <a:t>.</a:t>
            </a:r>
            <a:endParaRPr lang="en-US" sz="2800" dirty="0"/>
          </a:p>
          <a:p>
            <a:pPr marL="0" indent="0" algn="thaiDist">
              <a:buNone/>
            </a:pPr>
            <a:endParaRPr lang="en-US" sz="2400" dirty="0" smtClean="0"/>
          </a:p>
          <a:p>
            <a:pPr marL="0" indent="0" algn="r">
              <a:buNone/>
            </a:pPr>
            <a:r>
              <a:rPr lang="en-US" sz="2400" dirty="0" smtClean="0"/>
              <a:t>(http://examples.yourdictionary.com/examples-of-allusion.html) </a:t>
            </a:r>
            <a:r>
              <a:rPr lang="en-US" sz="2600" dirty="0"/>
              <a:t> </a:t>
            </a:r>
            <a:endParaRPr lang="th-TH" dirty="0"/>
          </a:p>
        </p:txBody>
      </p:sp>
    </p:spTree>
    <p:extLst>
      <p:ext uri="{BB962C8B-B14F-4D97-AF65-F5344CB8AC3E}">
        <p14:creationId xmlns:p14="http://schemas.microsoft.com/office/powerpoint/2010/main" val="325065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683568" y="1844824"/>
            <a:ext cx="8003232" cy="2304256"/>
          </a:xfrm>
        </p:spPr>
        <p:txBody>
          <a:bodyPr>
            <a:normAutofit fontScale="92500" lnSpcReduction="20000"/>
          </a:bodyPr>
          <a:lstStyle/>
          <a:p>
            <a:pPr marL="0" indent="0">
              <a:buNone/>
            </a:pPr>
            <a:r>
              <a:rPr lang="en-US" dirty="0" smtClean="0"/>
              <a:t>      “</a:t>
            </a:r>
            <a:r>
              <a:rPr lang="th-TH" dirty="0"/>
              <a:t>เพิ่งรู้</a:t>
            </a:r>
            <a:r>
              <a:rPr lang="th-TH" dirty="0" err="1"/>
              <a:t>นะเนี่ย</a:t>
            </a:r>
            <a:r>
              <a:rPr lang="th-TH" dirty="0"/>
              <a:t>ว่าไอ้นี่เป็น</a:t>
            </a:r>
            <a:r>
              <a:rPr lang="th-TH" i="1" u="sng" dirty="0"/>
              <a:t>เด็กเลี้ยงแกะ</a:t>
            </a:r>
            <a:r>
              <a:rPr lang="en-US" dirty="0" smtClean="0"/>
              <a:t>”</a:t>
            </a:r>
          </a:p>
          <a:p>
            <a:pPr marL="0" indent="0">
              <a:buNone/>
            </a:pPr>
            <a:endParaRPr lang="en-US" dirty="0"/>
          </a:p>
          <a:p>
            <a:pPr marL="0" indent="0">
              <a:buNone/>
            </a:pPr>
            <a:r>
              <a:rPr lang="th-TH" dirty="0" smtClean="0"/>
              <a:t>      </a:t>
            </a:r>
            <a:r>
              <a:rPr lang="th-TH" i="1" dirty="0" smtClean="0"/>
              <a:t>เด็กเลี้ยงแกะ </a:t>
            </a:r>
            <a:r>
              <a:rPr lang="th-TH" dirty="0" smtClean="0"/>
              <a:t>โกหกชาวบ้านว่ามีหมาป่ากินแกะของตนหลายครั้ง จนเมื่อหมาป่ามาจริงๆก็ไม่มีใครมาช่วย</a:t>
            </a:r>
          </a:p>
          <a:p>
            <a:pPr marL="0" indent="0">
              <a:buNone/>
            </a:pPr>
            <a:r>
              <a:rPr lang="th-TH" dirty="0" smtClean="0"/>
              <a:t>  </a:t>
            </a:r>
            <a:endParaRPr lang="th-TH" dirty="0"/>
          </a:p>
          <a:p>
            <a:endParaRPr lang="th-TH" dirty="0"/>
          </a:p>
          <a:p>
            <a:pPr marL="0" indent="0">
              <a:buNone/>
            </a:pPr>
            <a:endParaRPr lang="en-US" dirty="0" smtClean="0"/>
          </a:p>
        </p:txBody>
      </p:sp>
      <p:sp>
        <p:nvSpPr>
          <p:cNvPr id="4" name="ชื่อเรื่อง 1"/>
          <p:cNvSpPr>
            <a:spLocks noGrp="1"/>
          </p:cNvSpPr>
          <p:nvPr>
            <p:ph type="title"/>
          </p:nvPr>
        </p:nvSpPr>
        <p:spPr>
          <a:xfrm>
            <a:off x="457200" y="274638"/>
            <a:ext cx="8229600" cy="1143000"/>
          </a:xfrm>
        </p:spPr>
        <p:txBody>
          <a:bodyPr/>
          <a:lstStyle/>
          <a:p>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Example </a:t>
            </a:r>
            <a:r>
              <a:rPr lang="en-US"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4</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 Fiction</a:t>
            </a:r>
            <a:endParaRPr lang="th-TH" b="1" dirty="0">
              <a:effectLst>
                <a:outerShdw blurRad="38100" dist="38100" dir="2700000" algn="tl">
                  <a:srgbClr val="000000">
                    <a:alpha val="43137"/>
                  </a:srgbClr>
                </a:outerShdw>
              </a:effectLst>
              <a:latin typeface="Aharoni" panose="02010803020104030203" pitchFamily="2" charset="-79"/>
            </a:endParaRPr>
          </a:p>
        </p:txBody>
      </p:sp>
      <p:sp>
        <p:nvSpPr>
          <p:cNvPr id="5" name="สี่เหลี่ยมผืนผ้า 4"/>
          <p:cNvSpPr/>
          <p:nvPr/>
        </p:nvSpPr>
        <p:spPr>
          <a:xfrm>
            <a:off x="683568" y="4293096"/>
            <a:ext cx="7776864" cy="156966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3200" u="sng" dirty="0" smtClean="0">
                <a:solidFill>
                  <a:schemeClr val="tx1"/>
                </a:solidFill>
              </a:rPr>
              <a:t>Solution</a:t>
            </a:r>
            <a:endParaRPr lang="en-US" sz="3200" u="sng" dirty="0">
              <a:solidFill>
                <a:schemeClr val="tx1"/>
              </a:solidFill>
            </a:endParaRPr>
          </a:p>
          <a:p>
            <a:pPr algn="ctr"/>
            <a:r>
              <a:rPr lang="en-US" sz="3200" i="1" dirty="0"/>
              <a:t>Replacement by better-known name/reference  </a:t>
            </a:r>
          </a:p>
        </p:txBody>
      </p:sp>
    </p:spTree>
    <p:extLst>
      <p:ext uri="{BB962C8B-B14F-4D97-AF65-F5344CB8AC3E}">
        <p14:creationId xmlns:p14="http://schemas.microsoft.com/office/powerpoint/2010/main" val="63872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3568" y="2492896"/>
            <a:ext cx="7772400" cy="1470025"/>
          </a:xfrm>
        </p:spPr>
        <p:txBody>
          <a:bodyPr/>
          <a:lstStyle/>
          <a:p>
            <a:r>
              <a:rPr lang="th-TH" b="1" dirty="0" smtClean="0">
                <a:effectLst>
                  <a:outerShdw blurRad="38100" dist="38100" dir="2700000" algn="tl">
                    <a:srgbClr val="000000">
                      <a:alpha val="43137"/>
                    </a:srgbClr>
                  </a:outerShdw>
                </a:effectLst>
                <a:latin typeface="Aharoni" panose="02010803020104030203" pitchFamily="2" charset="-79"/>
              </a:rPr>
              <a:t>ตัวอย่างการแปลจากภาษาไทยเป็นภาษาอังกฤษ</a:t>
            </a:r>
            <a:endParaRPr lang="th-TH" b="1" dirty="0">
              <a:effectLst>
                <a:outerShdw blurRad="38100" dist="38100" dir="2700000" algn="tl">
                  <a:srgbClr val="000000">
                    <a:alpha val="43137"/>
                  </a:srgbClr>
                </a:outerShdw>
              </a:effectLst>
              <a:latin typeface="Aharoni" panose="02010803020104030203" pitchFamily="2" charset="-79"/>
            </a:endParaRPr>
          </a:p>
        </p:txBody>
      </p:sp>
    </p:spTree>
    <p:extLst>
      <p:ext uri="{BB962C8B-B14F-4D97-AF65-F5344CB8AC3E}">
        <p14:creationId xmlns:p14="http://schemas.microsoft.com/office/powerpoint/2010/main" val="50669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b="1" dirty="0" smtClean="0">
                <a:effectLst>
                  <a:outerShdw blurRad="38100" dist="38100" dir="2700000" algn="tl">
                    <a:srgbClr val="000000">
                      <a:alpha val="43137"/>
                    </a:srgbClr>
                  </a:outerShdw>
                </a:effectLst>
                <a:latin typeface="Aharoni" panose="02010803020104030203" pitchFamily="2" charset="-79"/>
              </a:rPr>
              <a:t>ตัวอย่างที่ ๑ </a:t>
            </a:r>
            <a:r>
              <a:rPr lang="en-US" b="1" dirty="0" smtClean="0">
                <a:effectLst>
                  <a:outerShdw blurRad="38100" dist="38100" dir="2700000" algn="tl">
                    <a:srgbClr val="000000">
                      <a:alpha val="43137"/>
                    </a:srgbClr>
                  </a:outerShdw>
                </a:effectLst>
                <a:latin typeface="Aharoni" panose="02010803020104030203" pitchFamily="2" charset="-79"/>
              </a:rPr>
              <a:t>- </a:t>
            </a:r>
            <a:r>
              <a:rPr lang="th-TH" b="1" dirty="0" smtClean="0">
                <a:effectLst>
                  <a:outerShdw blurRad="38100" dist="38100" dir="2700000" algn="tl">
                    <a:srgbClr val="000000">
                      <a:alpha val="43137"/>
                    </a:srgbClr>
                  </a:outerShdw>
                </a:effectLst>
                <a:latin typeface="Aharoni" panose="02010803020104030203" pitchFamily="2" charset="-79"/>
              </a:rPr>
              <a:t>สุภาษิต</a:t>
            </a:r>
            <a:endParaRPr lang="th-TH" b="1" dirty="0">
              <a:effectLst>
                <a:outerShdw blurRad="38100" dist="38100" dir="2700000" algn="tl">
                  <a:srgbClr val="000000">
                    <a:alpha val="43137"/>
                  </a:srgbClr>
                </a:outerShdw>
              </a:effectLst>
              <a:latin typeface="Aharoni" panose="02010803020104030203" pitchFamily="2" charset="-79"/>
            </a:endParaRPr>
          </a:p>
        </p:txBody>
      </p:sp>
      <p:sp>
        <p:nvSpPr>
          <p:cNvPr id="3" name="ตัวแทนเนื้อหา 2"/>
          <p:cNvSpPr>
            <a:spLocks noGrp="1"/>
          </p:cNvSpPr>
          <p:nvPr>
            <p:ph sz="half" idx="1"/>
          </p:nvPr>
        </p:nvSpPr>
        <p:spPr>
          <a:xfrm>
            <a:off x="683568" y="1600200"/>
            <a:ext cx="7776864" cy="4525963"/>
          </a:xfrm>
        </p:spPr>
        <p:txBody>
          <a:bodyPr/>
          <a:lstStyle/>
          <a:p>
            <a:pPr marL="0" indent="0" algn="thaiDist">
              <a:buNone/>
            </a:pPr>
            <a:r>
              <a:rPr lang="th-TH" b="1" dirty="0" smtClean="0"/>
              <a:t>ก</a:t>
            </a:r>
            <a:r>
              <a:rPr lang="en-US" b="1" dirty="0" smtClean="0"/>
              <a:t>: </a:t>
            </a:r>
            <a:r>
              <a:rPr lang="th-TH" dirty="0" smtClean="0"/>
              <a:t>เงินที่ติดกู ๓ พัน เอาคืนมาได้ละ</a:t>
            </a:r>
            <a:endParaRPr lang="en-US" dirty="0" smtClean="0"/>
          </a:p>
          <a:p>
            <a:pPr marL="0" indent="0" algn="thaiDist">
              <a:buNone/>
            </a:pPr>
            <a:r>
              <a:rPr lang="th-TH" b="1" dirty="0"/>
              <a:t>ข</a:t>
            </a:r>
            <a:r>
              <a:rPr lang="en-US" b="1" dirty="0" smtClean="0"/>
              <a:t>: </a:t>
            </a:r>
            <a:r>
              <a:rPr lang="th-TH" dirty="0" smtClean="0"/>
              <a:t>เดี๋ยว</a:t>
            </a:r>
            <a:r>
              <a:rPr lang="th-TH" dirty="0" err="1" smtClean="0"/>
              <a:t>เด้</a:t>
            </a:r>
            <a:r>
              <a:rPr lang="th-TH" dirty="0" smtClean="0"/>
              <a:t> ผ่านมาแค่อาทิตย์เดียวเอง กูมีอยู่พันห้า</a:t>
            </a:r>
            <a:endParaRPr lang="en-US" dirty="0" smtClean="0"/>
          </a:p>
          <a:p>
            <a:pPr marL="0" indent="0" algn="thaiDist">
              <a:buNone/>
            </a:pPr>
            <a:r>
              <a:rPr lang="th-TH" b="1" dirty="0"/>
              <a:t>ก</a:t>
            </a:r>
            <a:r>
              <a:rPr lang="en-US" b="1" dirty="0" smtClean="0"/>
              <a:t>: </a:t>
            </a:r>
            <a:r>
              <a:rPr lang="th-TH" dirty="0" smtClean="0"/>
              <a:t>กูยอม</a:t>
            </a:r>
            <a:r>
              <a:rPr lang="th-TH" i="1" dirty="0" smtClean="0"/>
              <a:t>กำขี้</a:t>
            </a:r>
            <a:r>
              <a:rPr lang="th-TH" dirty="0" smtClean="0"/>
              <a:t>โว้ย</a:t>
            </a:r>
          </a:p>
          <a:p>
            <a:pPr marL="0" indent="0" algn="thaiDist">
              <a:buNone/>
            </a:pPr>
            <a:endParaRPr lang="th-TH" dirty="0"/>
          </a:p>
          <a:p>
            <a:pPr marL="0" indent="0" algn="thaiDist">
              <a:buNone/>
            </a:pPr>
            <a:r>
              <a:rPr lang="th-TH" i="1" dirty="0" smtClean="0"/>
              <a:t>      กำขี้ </a:t>
            </a:r>
            <a:r>
              <a:rPr lang="th-TH" dirty="0" smtClean="0"/>
              <a:t>มาจากสุภาษิต </a:t>
            </a:r>
            <a:r>
              <a:rPr lang="th-TH" i="1" dirty="0" smtClean="0"/>
              <a:t>กำขี้ดีกว่ากำตด </a:t>
            </a:r>
            <a:r>
              <a:rPr lang="th-TH" dirty="0" smtClean="0"/>
              <a:t>แปลว่า ได้สิ่งที่มีมูลค่าน้อยแต่ได้แน่ๆดีกว่าไม่ได้อะไรเลย</a:t>
            </a:r>
            <a:endParaRPr lang="en-US" dirty="0" smtClean="0"/>
          </a:p>
        </p:txBody>
      </p:sp>
    </p:spTree>
    <p:extLst>
      <p:ext uri="{BB962C8B-B14F-4D97-AF65-F5344CB8AC3E}">
        <p14:creationId xmlns:p14="http://schemas.microsoft.com/office/powerpoint/2010/main" val="14316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457199" y="1268760"/>
            <a:ext cx="8229600" cy="604664"/>
          </a:xfrm>
        </p:spPr>
        <p:txBody>
          <a:bodyPr/>
          <a:lstStyle/>
          <a:p>
            <a:r>
              <a:rPr lang="en-US" b="1" dirty="0" smtClean="0">
                <a:latin typeface="Aharoni" panose="02010803020104030203" pitchFamily="2" charset="-79"/>
                <a:cs typeface="Aharoni" panose="02010803020104030203" pitchFamily="2" charset="-79"/>
              </a:rPr>
              <a:t>Explicit (adjective)</a:t>
            </a:r>
          </a:p>
        </p:txBody>
      </p:sp>
      <p:pic>
        <p:nvPicPr>
          <p:cNvPr id="5" name="รูปภาพ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312" y="3645024"/>
            <a:ext cx="4143375" cy="3276600"/>
          </a:xfrm>
          <a:prstGeom prst="rect">
            <a:avLst/>
          </a:prstGeom>
        </p:spPr>
      </p:pic>
      <p:sp>
        <p:nvSpPr>
          <p:cNvPr id="7" name="สี่เหลี่ยมผืนผ้า 6"/>
          <p:cNvSpPr/>
          <p:nvPr/>
        </p:nvSpPr>
        <p:spPr>
          <a:xfrm>
            <a:off x="683568" y="2420888"/>
            <a:ext cx="7776864"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thaiDist"/>
            <a:r>
              <a:rPr lang="en-US" sz="3200" dirty="0"/>
              <a:t>-</a:t>
            </a:r>
            <a:r>
              <a:rPr lang="en-US" sz="3200" dirty="0">
                <a:sym typeface="Wingdings" panose="05000000000000000000" pitchFamily="2" charset="2"/>
              </a:rPr>
              <a:t>--&gt; </a:t>
            </a:r>
            <a:r>
              <a:rPr lang="en-US" sz="3200" i="1" dirty="0" smtClean="0">
                <a:cs typeface="Aharoni" panose="02010803020104030203" pitchFamily="2" charset="-79"/>
              </a:rPr>
              <a:t>Making </a:t>
            </a:r>
            <a:r>
              <a:rPr lang="en-US" sz="3200" i="1" dirty="0">
                <a:cs typeface="Aharoni" panose="02010803020104030203" pitchFamily="2" charset="-79"/>
              </a:rPr>
              <a:t>something easy to understand</a:t>
            </a:r>
          </a:p>
          <a:p>
            <a:pPr algn="thaiDist"/>
            <a:endParaRPr lang="en-US" sz="3200" dirty="0">
              <a:cs typeface="Aharoni" panose="02010803020104030203" pitchFamily="2" charset="-79"/>
            </a:endParaRPr>
          </a:p>
          <a:p>
            <a:pPr algn="r"/>
            <a:r>
              <a:rPr lang="en-US" sz="3200" dirty="0">
                <a:cs typeface="Aharoni" panose="02010803020104030203" pitchFamily="2" charset="-79"/>
              </a:rPr>
              <a:t>(Oxford, 2012</a:t>
            </a:r>
            <a:r>
              <a:rPr lang="en-US" sz="3200" dirty="0" smtClean="0">
                <a:cs typeface="Aharoni" panose="02010803020104030203" pitchFamily="2" charset="-79"/>
              </a:rPr>
              <a:t>)</a:t>
            </a:r>
            <a:endParaRPr lang="th-TH" sz="3200" dirty="0"/>
          </a:p>
        </p:txBody>
      </p:sp>
    </p:spTree>
    <p:extLst>
      <p:ext uri="{BB962C8B-B14F-4D97-AF65-F5344CB8AC3E}">
        <p14:creationId xmlns:p14="http://schemas.microsoft.com/office/powerpoint/2010/main" val="16340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683568" y="4941168"/>
            <a:ext cx="7776864" cy="107721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3200" u="sng" dirty="0" smtClean="0">
                <a:solidFill>
                  <a:schemeClr val="tx1"/>
                </a:solidFill>
              </a:rPr>
              <a:t>Solution</a:t>
            </a:r>
            <a:endParaRPr lang="en-US" sz="3200" u="sng" dirty="0">
              <a:solidFill>
                <a:schemeClr val="tx1"/>
              </a:solidFill>
            </a:endParaRPr>
          </a:p>
          <a:p>
            <a:pPr algn="ctr"/>
            <a:r>
              <a:rPr lang="en-US" sz="3200" i="1" dirty="0">
                <a:solidFill>
                  <a:schemeClr val="bg1"/>
                </a:solidFill>
              </a:rPr>
              <a:t>Replacement by a better known reference </a:t>
            </a:r>
          </a:p>
        </p:txBody>
      </p:sp>
      <p:sp>
        <p:nvSpPr>
          <p:cNvPr id="3" name="ชื่อเรื่องรอง 2"/>
          <p:cNvSpPr>
            <a:spLocks noGrp="1"/>
          </p:cNvSpPr>
          <p:nvPr>
            <p:ph type="subTitle" idx="1"/>
          </p:nvPr>
        </p:nvSpPr>
        <p:spPr>
          <a:xfrm>
            <a:off x="683568" y="1446238"/>
            <a:ext cx="7776864" cy="2990874"/>
          </a:xfrm>
        </p:spPr>
        <p:txBody>
          <a:bodyPr>
            <a:normAutofit/>
          </a:bodyPr>
          <a:lstStyle/>
          <a:p>
            <a:pPr algn="l"/>
            <a:r>
              <a:rPr lang="en-US" sz="2400" dirty="0" smtClean="0">
                <a:solidFill>
                  <a:schemeClr val="tx1"/>
                </a:solidFill>
              </a:rPr>
              <a:t>A: You owe me three-thousand, remember? </a:t>
            </a:r>
          </a:p>
          <a:p>
            <a:pPr algn="l"/>
            <a:r>
              <a:rPr lang="en-US" sz="2400" dirty="0" smtClean="0">
                <a:solidFill>
                  <a:schemeClr val="tx1"/>
                </a:solidFill>
              </a:rPr>
              <a:t>B: Just wait, damn it, I got only one-fifty at the moment. </a:t>
            </a:r>
          </a:p>
          <a:p>
            <a:pPr algn="l"/>
            <a:r>
              <a:rPr lang="en-US" sz="2400" dirty="0" smtClean="0">
                <a:solidFill>
                  <a:schemeClr val="tx1"/>
                </a:solidFill>
              </a:rPr>
              <a:t>A: At least that’s </a:t>
            </a:r>
            <a:r>
              <a:rPr lang="en-US" sz="2400" i="1" u="sng" dirty="0" smtClean="0">
                <a:solidFill>
                  <a:schemeClr val="tx1"/>
                </a:solidFill>
              </a:rPr>
              <a:t>a bird in the hand</a:t>
            </a:r>
            <a:r>
              <a:rPr lang="en-US" sz="2400" dirty="0" smtClean="0">
                <a:solidFill>
                  <a:schemeClr val="tx1"/>
                </a:solidFill>
              </a:rPr>
              <a:t>. </a:t>
            </a:r>
            <a:endParaRPr lang="en-US" sz="2400" dirty="0">
              <a:solidFill>
                <a:schemeClr val="tx1"/>
              </a:solidFill>
            </a:endParaRPr>
          </a:p>
          <a:p>
            <a:pPr algn="thaiDist"/>
            <a:endParaRPr lang="en-US" sz="2400" dirty="0" smtClean="0">
              <a:solidFill>
                <a:schemeClr val="tx1"/>
              </a:solidFill>
            </a:endParaRPr>
          </a:p>
          <a:p>
            <a:pPr algn="thaiDist"/>
            <a:r>
              <a:rPr lang="en-US" sz="2400" dirty="0" smtClean="0">
                <a:solidFill>
                  <a:schemeClr val="tx1"/>
                </a:solidFill>
              </a:rPr>
              <a:t>      From the proverb: “</a:t>
            </a:r>
            <a:r>
              <a:rPr lang="en-US" sz="2400" i="1" dirty="0" smtClean="0">
                <a:solidFill>
                  <a:schemeClr val="tx1"/>
                </a:solidFill>
              </a:rPr>
              <a:t>A bird in the hand is worth more than two in the bush</a:t>
            </a:r>
            <a:r>
              <a:rPr lang="en-US" sz="2400" dirty="0" smtClean="0">
                <a:solidFill>
                  <a:schemeClr val="tx1"/>
                </a:solidFill>
              </a:rPr>
              <a:t>” which means getting a thing of little value is better than to risk getting nothing at all.</a:t>
            </a:r>
            <a:endParaRPr lang="en-US" sz="2400" dirty="0">
              <a:solidFill>
                <a:schemeClr val="tx1"/>
              </a:solidFill>
            </a:endParaRPr>
          </a:p>
        </p:txBody>
      </p:sp>
      <p:sp>
        <p:nvSpPr>
          <p:cNvPr id="4" name="ชื่อเรื่อง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smtClean="0">
                <a:effectLst>
                  <a:outerShdw blurRad="38100" dist="38100" dir="2700000" algn="tl">
                    <a:srgbClr val="000000">
                      <a:alpha val="43137"/>
                    </a:srgbClr>
                  </a:outerShdw>
                </a:effectLst>
                <a:latin typeface="Aharoni" panose="02010803020104030203" pitchFamily="2" charset="-79"/>
              </a:rPr>
              <a:t>ตัวอย่างที่ ๑ </a:t>
            </a:r>
            <a:r>
              <a:rPr lang="en-US" b="1" smtClean="0">
                <a:effectLst>
                  <a:outerShdw blurRad="38100" dist="38100" dir="2700000" algn="tl">
                    <a:srgbClr val="000000">
                      <a:alpha val="43137"/>
                    </a:srgbClr>
                  </a:outerShdw>
                </a:effectLst>
                <a:latin typeface="Aharoni" panose="02010803020104030203" pitchFamily="2" charset="-79"/>
              </a:rPr>
              <a:t>- </a:t>
            </a:r>
            <a:r>
              <a:rPr lang="th-TH" b="1" smtClean="0">
                <a:effectLst>
                  <a:outerShdw blurRad="38100" dist="38100" dir="2700000" algn="tl">
                    <a:srgbClr val="000000">
                      <a:alpha val="43137"/>
                    </a:srgbClr>
                  </a:outerShdw>
                </a:effectLst>
                <a:latin typeface="Aharoni" panose="02010803020104030203" pitchFamily="2" charset="-79"/>
              </a:rPr>
              <a:t>สุภาษิต</a:t>
            </a:r>
            <a:endParaRPr lang="th-TH" b="1" dirty="0">
              <a:effectLst>
                <a:outerShdw blurRad="38100" dist="38100" dir="2700000" algn="tl">
                  <a:srgbClr val="000000">
                    <a:alpha val="43137"/>
                  </a:srgbClr>
                </a:outerShdw>
              </a:effectLst>
              <a:latin typeface="Aharoni" panose="02010803020104030203" pitchFamily="2" charset="-79"/>
            </a:endParaRPr>
          </a:p>
        </p:txBody>
      </p:sp>
    </p:spTree>
    <p:extLst>
      <p:ext uri="{BB962C8B-B14F-4D97-AF65-F5344CB8AC3E}">
        <p14:creationId xmlns:p14="http://schemas.microsoft.com/office/powerpoint/2010/main" val="22106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out)">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b="1" dirty="0" smtClean="0">
                <a:effectLst>
                  <a:outerShdw blurRad="38100" dist="38100" dir="2700000" algn="tl">
                    <a:srgbClr val="000000">
                      <a:alpha val="43137"/>
                    </a:srgbClr>
                  </a:outerShdw>
                </a:effectLst>
                <a:latin typeface="Aharoni" panose="02010803020104030203" pitchFamily="2" charset="-79"/>
              </a:rPr>
              <a:t>ตัวอย่างที่ ๒ </a:t>
            </a:r>
            <a:r>
              <a:rPr lang="en-US" b="1" dirty="0" smtClean="0">
                <a:effectLst>
                  <a:outerShdw blurRad="38100" dist="38100" dir="2700000" algn="tl">
                    <a:srgbClr val="000000">
                      <a:alpha val="43137"/>
                    </a:srgbClr>
                  </a:outerShdw>
                </a:effectLst>
                <a:latin typeface="Aharoni" panose="02010803020104030203" pitchFamily="2" charset="-79"/>
              </a:rPr>
              <a:t>-</a:t>
            </a:r>
            <a:r>
              <a:rPr lang="th-TH" b="1" dirty="0" smtClean="0">
                <a:effectLst>
                  <a:outerShdw blurRad="38100" dist="38100" dir="2700000" algn="tl">
                    <a:srgbClr val="000000">
                      <a:alpha val="43137"/>
                    </a:srgbClr>
                  </a:outerShdw>
                </a:effectLst>
                <a:latin typeface="Aharoni" panose="02010803020104030203" pitchFamily="2" charset="-79"/>
              </a:rPr>
              <a:t> เพลง</a:t>
            </a:r>
            <a:endParaRPr lang="th-TH" b="1" dirty="0">
              <a:effectLst>
                <a:outerShdw blurRad="38100" dist="38100" dir="2700000" algn="tl">
                  <a:srgbClr val="000000">
                    <a:alpha val="43137"/>
                  </a:srgbClr>
                </a:outerShdw>
              </a:effectLst>
              <a:latin typeface="Aharoni" panose="02010803020104030203" pitchFamily="2" charset="-79"/>
            </a:endParaRPr>
          </a:p>
        </p:txBody>
      </p:sp>
      <p:sp>
        <p:nvSpPr>
          <p:cNvPr id="3" name="ตัวแทนเนื้อหา 2"/>
          <p:cNvSpPr>
            <a:spLocks noGrp="1"/>
          </p:cNvSpPr>
          <p:nvPr>
            <p:ph sz="half" idx="1"/>
          </p:nvPr>
        </p:nvSpPr>
        <p:spPr>
          <a:xfrm>
            <a:off x="755576" y="1600200"/>
            <a:ext cx="7704856" cy="4525963"/>
          </a:xfrm>
        </p:spPr>
        <p:txBody>
          <a:bodyPr/>
          <a:lstStyle/>
          <a:p>
            <a:pPr marL="0" indent="0">
              <a:buNone/>
            </a:pPr>
            <a:r>
              <a:rPr lang="th-TH" b="1" dirty="0" smtClean="0"/>
              <a:t>ก</a:t>
            </a:r>
            <a:r>
              <a:rPr lang="en-US" b="1" dirty="0" smtClean="0"/>
              <a:t>:</a:t>
            </a:r>
            <a:r>
              <a:rPr lang="en-US" dirty="0" smtClean="0"/>
              <a:t> </a:t>
            </a:r>
            <a:r>
              <a:rPr lang="th-TH" dirty="0" smtClean="0"/>
              <a:t>เฮ้ยกูเบื่อๆ</a:t>
            </a:r>
            <a:r>
              <a:rPr lang="th-TH" dirty="0" err="1" smtClean="0"/>
              <a:t>ว่ะ</a:t>
            </a:r>
            <a:r>
              <a:rPr lang="th-TH" dirty="0" smtClean="0"/>
              <a:t> เรียนจบทำไรดีวะ</a:t>
            </a:r>
            <a:r>
              <a:rPr lang="en-US" dirty="0" smtClean="0"/>
              <a:t>? </a:t>
            </a:r>
          </a:p>
          <a:p>
            <a:pPr marL="0" indent="0">
              <a:buNone/>
            </a:pPr>
            <a:r>
              <a:rPr lang="th-TH" b="1" dirty="0" smtClean="0"/>
              <a:t>ข</a:t>
            </a:r>
            <a:r>
              <a:rPr lang="en-US" b="1" dirty="0" smtClean="0"/>
              <a:t>:</a:t>
            </a:r>
            <a:r>
              <a:rPr lang="en-US" dirty="0" smtClean="0"/>
              <a:t> </a:t>
            </a:r>
            <a:r>
              <a:rPr lang="th-TH" dirty="0" smtClean="0"/>
              <a:t>หางาน</a:t>
            </a:r>
            <a:r>
              <a:rPr lang="th-TH" dirty="0" err="1" smtClean="0"/>
              <a:t>ทำดิ</a:t>
            </a:r>
            <a:r>
              <a:rPr lang="th-TH" dirty="0" smtClean="0"/>
              <a:t>วะ </a:t>
            </a:r>
          </a:p>
          <a:p>
            <a:pPr marL="0" indent="0">
              <a:buNone/>
            </a:pPr>
            <a:r>
              <a:rPr lang="th-TH" b="1" dirty="0" smtClean="0"/>
              <a:t>ก</a:t>
            </a:r>
            <a:r>
              <a:rPr lang="en-US" b="1" dirty="0" smtClean="0"/>
              <a:t>:</a:t>
            </a:r>
            <a:r>
              <a:rPr lang="en-US" dirty="0" smtClean="0"/>
              <a:t> </a:t>
            </a:r>
            <a:r>
              <a:rPr lang="th-TH" dirty="0" smtClean="0"/>
              <a:t>ลองหาดูแล้ว </a:t>
            </a:r>
            <a:r>
              <a:rPr lang="th-TH" dirty="0" err="1" smtClean="0"/>
              <a:t>แม่ง</a:t>
            </a:r>
            <a:r>
              <a:rPr lang="th-TH" dirty="0" smtClean="0"/>
              <a:t>มีแต่บอกว่าต้องการประสบการณ์อะไรไม่รู้ </a:t>
            </a:r>
          </a:p>
          <a:p>
            <a:pPr marL="0" indent="0">
              <a:buNone/>
            </a:pPr>
            <a:r>
              <a:rPr lang="th-TH" b="1" dirty="0" smtClean="0"/>
              <a:t>ข</a:t>
            </a:r>
            <a:r>
              <a:rPr lang="en-US" b="1" dirty="0" smtClean="0"/>
              <a:t>:</a:t>
            </a:r>
            <a:r>
              <a:rPr lang="th-TH" dirty="0" smtClean="0"/>
              <a:t> ก็ไปหาประสบการณ์เลย</a:t>
            </a:r>
            <a:r>
              <a:rPr lang="th-TH" dirty="0" err="1" smtClean="0"/>
              <a:t>ดิ้</a:t>
            </a:r>
            <a:r>
              <a:rPr lang="th-TH" dirty="0" smtClean="0"/>
              <a:t> ต่างประเทศไรก็ว่าไป </a:t>
            </a:r>
            <a:r>
              <a:rPr lang="th-TH" i="1" dirty="0" smtClean="0"/>
              <a:t>เรือเล็กต้องออกจากฝั่ง</a:t>
            </a:r>
            <a:r>
              <a:rPr lang="th-TH" dirty="0" err="1" smtClean="0"/>
              <a:t>เว่ย</a:t>
            </a:r>
            <a:r>
              <a:rPr lang="th-TH" dirty="0" smtClean="0"/>
              <a:t> </a:t>
            </a:r>
          </a:p>
          <a:p>
            <a:pPr marL="0" indent="0">
              <a:buNone/>
            </a:pPr>
            <a:endParaRPr lang="th-TH" dirty="0" smtClean="0"/>
          </a:p>
          <a:p>
            <a:pPr marL="0" indent="0">
              <a:buNone/>
            </a:pPr>
            <a:r>
              <a:rPr lang="th-TH" dirty="0" smtClean="0"/>
              <a:t>      </a:t>
            </a:r>
            <a:r>
              <a:rPr lang="th-TH" i="1" dirty="0" smtClean="0"/>
              <a:t>เรือเล็กควรออกจากฝั่ง </a:t>
            </a:r>
            <a:r>
              <a:rPr lang="th-TH" dirty="0" smtClean="0"/>
              <a:t>ขับร้องโดยวง </a:t>
            </a:r>
            <a:r>
              <a:rPr lang="en-US" sz="2400" i="1" dirty="0" err="1" smtClean="0"/>
              <a:t>Bodyslam</a:t>
            </a:r>
            <a:r>
              <a:rPr lang="en-US" dirty="0" smtClean="0"/>
              <a:t> </a:t>
            </a:r>
            <a:r>
              <a:rPr lang="th-TH" dirty="0" smtClean="0"/>
              <a:t>มีเนื้อหา เกี่ยวกับการออกหาประสบการณ์แม้ยังอ่อนต่อโลก </a:t>
            </a:r>
            <a:endParaRPr lang="th-TH" dirty="0"/>
          </a:p>
        </p:txBody>
      </p:sp>
    </p:spTree>
    <p:extLst>
      <p:ext uri="{BB962C8B-B14F-4D97-AF65-F5344CB8AC3E}">
        <p14:creationId xmlns:p14="http://schemas.microsoft.com/office/powerpoint/2010/main" val="358510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683568" y="4941168"/>
            <a:ext cx="7776864" cy="107721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3200" u="sng" dirty="0" smtClean="0">
                <a:solidFill>
                  <a:schemeClr val="tx1"/>
                </a:solidFill>
              </a:rPr>
              <a:t>Solution</a:t>
            </a:r>
            <a:endParaRPr lang="en-US" sz="3200" u="sng" dirty="0">
              <a:solidFill>
                <a:schemeClr val="tx1"/>
              </a:solidFill>
            </a:endParaRPr>
          </a:p>
          <a:p>
            <a:pPr algn="ctr"/>
            <a:r>
              <a:rPr lang="en-US" sz="3200" dirty="0" smtClean="0">
                <a:solidFill>
                  <a:schemeClr val="bg1"/>
                </a:solidFill>
              </a:rPr>
              <a:t>Omission</a:t>
            </a:r>
            <a:r>
              <a:rPr lang="en-US" sz="3200" dirty="0">
                <a:solidFill>
                  <a:schemeClr val="bg1"/>
                </a:solidFill>
              </a:rPr>
              <a:t>/ overt </a:t>
            </a:r>
            <a:r>
              <a:rPr lang="en-US" sz="3200" dirty="0" smtClean="0">
                <a:solidFill>
                  <a:schemeClr val="bg1"/>
                </a:solidFill>
              </a:rPr>
              <a:t>explanation</a:t>
            </a:r>
            <a:endParaRPr lang="en-US" sz="3200" dirty="0">
              <a:solidFill>
                <a:schemeClr val="bg1"/>
              </a:solidFill>
            </a:endParaRPr>
          </a:p>
        </p:txBody>
      </p:sp>
      <p:sp>
        <p:nvSpPr>
          <p:cNvPr id="3" name="ชื่อเรื่องรอง 2"/>
          <p:cNvSpPr>
            <a:spLocks noGrp="1"/>
          </p:cNvSpPr>
          <p:nvPr>
            <p:ph type="subTitle" idx="1"/>
          </p:nvPr>
        </p:nvSpPr>
        <p:spPr>
          <a:xfrm>
            <a:off x="457200" y="1556792"/>
            <a:ext cx="7859216" cy="2736304"/>
          </a:xfrm>
        </p:spPr>
        <p:txBody>
          <a:bodyPr>
            <a:normAutofit/>
          </a:bodyPr>
          <a:lstStyle/>
          <a:p>
            <a:pPr algn="l"/>
            <a:r>
              <a:rPr lang="en-US" sz="2400" b="1" dirty="0" smtClean="0">
                <a:solidFill>
                  <a:schemeClr val="tx1"/>
                </a:solidFill>
              </a:rPr>
              <a:t>A:</a:t>
            </a:r>
            <a:r>
              <a:rPr lang="en-US" sz="2400" dirty="0" smtClean="0">
                <a:solidFill>
                  <a:schemeClr val="tx1"/>
                </a:solidFill>
              </a:rPr>
              <a:t> Man, I feel empty. What should I do after graduation?  </a:t>
            </a:r>
          </a:p>
          <a:p>
            <a:pPr algn="l"/>
            <a:r>
              <a:rPr lang="en-US" sz="2400" b="1" dirty="0" smtClean="0">
                <a:solidFill>
                  <a:schemeClr val="tx1"/>
                </a:solidFill>
              </a:rPr>
              <a:t>B:  </a:t>
            </a:r>
            <a:r>
              <a:rPr lang="en-US" sz="2400" dirty="0" smtClean="0">
                <a:solidFill>
                  <a:schemeClr val="tx1"/>
                </a:solidFill>
              </a:rPr>
              <a:t>Just go find a job, dude. </a:t>
            </a:r>
          </a:p>
          <a:p>
            <a:pPr algn="l"/>
            <a:r>
              <a:rPr lang="en-US" sz="2400" b="1" dirty="0" smtClean="0">
                <a:solidFill>
                  <a:schemeClr val="tx1"/>
                </a:solidFill>
              </a:rPr>
              <a:t>A: </a:t>
            </a:r>
            <a:r>
              <a:rPr lang="en-US" sz="2400" dirty="0" smtClean="0">
                <a:solidFill>
                  <a:schemeClr val="tx1"/>
                </a:solidFill>
              </a:rPr>
              <a:t>I’ve been </a:t>
            </a:r>
            <a:r>
              <a:rPr lang="en-US" sz="2400" dirty="0" err="1" smtClean="0">
                <a:solidFill>
                  <a:schemeClr val="tx1"/>
                </a:solidFill>
              </a:rPr>
              <a:t>searchin</a:t>
            </a:r>
            <a:r>
              <a:rPr lang="en-US" sz="2400" dirty="0" smtClean="0">
                <a:solidFill>
                  <a:schemeClr val="tx1"/>
                </a:solidFill>
              </a:rPr>
              <a:t>’ but all of </a:t>
            </a:r>
            <a:r>
              <a:rPr lang="en-US" sz="2400" dirty="0" err="1" smtClean="0">
                <a:solidFill>
                  <a:schemeClr val="tx1"/>
                </a:solidFill>
              </a:rPr>
              <a:t>em</a:t>
            </a:r>
            <a:r>
              <a:rPr lang="en-US" sz="2400" dirty="0" smtClean="0">
                <a:solidFill>
                  <a:schemeClr val="tx1"/>
                </a:solidFill>
              </a:rPr>
              <a:t>’ require experience, man. </a:t>
            </a:r>
          </a:p>
          <a:p>
            <a:pPr algn="thaiDist"/>
            <a:r>
              <a:rPr lang="en-US" sz="2400" b="1" dirty="0" smtClean="0">
                <a:solidFill>
                  <a:schemeClr val="tx1"/>
                </a:solidFill>
              </a:rPr>
              <a:t>B:</a:t>
            </a:r>
            <a:r>
              <a:rPr lang="en-US" sz="2400" dirty="0" smtClean="0">
                <a:solidFill>
                  <a:schemeClr val="tx1"/>
                </a:solidFill>
              </a:rPr>
              <a:t> Then go out and look for some. Get yourself abroad or somewhere. </a:t>
            </a:r>
            <a:r>
              <a:rPr lang="en-US" sz="2400" i="1" u="sng" dirty="0" smtClean="0">
                <a:solidFill>
                  <a:schemeClr val="tx1"/>
                </a:solidFill>
              </a:rPr>
              <a:t>A man as young as you are needs to get out and see things. </a:t>
            </a:r>
          </a:p>
          <a:p>
            <a:endParaRPr lang="th-TH" dirty="0"/>
          </a:p>
        </p:txBody>
      </p:sp>
      <p:sp>
        <p:nvSpPr>
          <p:cNvPr id="4" name="ชื่อเรื่อง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smtClean="0">
                <a:effectLst>
                  <a:outerShdw blurRad="38100" dist="38100" dir="2700000" algn="tl">
                    <a:srgbClr val="000000">
                      <a:alpha val="43137"/>
                    </a:srgbClr>
                  </a:outerShdw>
                </a:effectLst>
                <a:latin typeface="Aharoni" panose="02010803020104030203" pitchFamily="2" charset="-79"/>
              </a:rPr>
              <a:t>ตัวอย่างที่ ๒ </a:t>
            </a:r>
            <a:r>
              <a:rPr lang="en-US" b="1" smtClean="0">
                <a:effectLst>
                  <a:outerShdw blurRad="38100" dist="38100" dir="2700000" algn="tl">
                    <a:srgbClr val="000000">
                      <a:alpha val="43137"/>
                    </a:srgbClr>
                  </a:outerShdw>
                </a:effectLst>
                <a:latin typeface="Aharoni" panose="02010803020104030203" pitchFamily="2" charset="-79"/>
              </a:rPr>
              <a:t>-</a:t>
            </a:r>
            <a:r>
              <a:rPr lang="th-TH" b="1" smtClean="0">
                <a:effectLst>
                  <a:outerShdw blurRad="38100" dist="38100" dir="2700000" algn="tl">
                    <a:srgbClr val="000000">
                      <a:alpha val="43137"/>
                    </a:srgbClr>
                  </a:outerShdw>
                </a:effectLst>
                <a:latin typeface="Aharoni" panose="02010803020104030203" pitchFamily="2" charset="-79"/>
              </a:rPr>
              <a:t> เพลง</a:t>
            </a:r>
            <a:endParaRPr lang="th-TH" b="1" dirty="0">
              <a:effectLst>
                <a:outerShdw blurRad="38100" dist="38100" dir="2700000" algn="tl">
                  <a:srgbClr val="000000">
                    <a:alpha val="43137"/>
                  </a:srgbClr>
                </a:outerShdw>
              </a:effectLst>
              <a:latin typeface="Aharoni" panose="02010803020104030203" pitchFamily="2" charset="-79"/>
            </a:endParaRPr>
          </a:p>
        </p:txBody>
      </p:sp>
    </p:spTree>
    <p:extLst>
      <p:ext uri="{BB962C8B-B14F-4D97-AF65-F5344CB8AC3E}">
        <p14:creationId xmlns:p14="http://schemas.microsoft.com/office/powerpoint/2010/main" val="81188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รอง 2"/>
          <p:cNvSpPr>
            <a:spLocks noGrp="1"/>
          </p:cNvSpPr>
          <p:nvPr>
            <p:ph type="subTitle" idx="1"/>
          </p:nvPr>
        </p:nvSpPr>
        <p:spPr>
          <a:xfrm>
            <a:off x="755576" y="1556792"/>
            <a:ext cx="7632848" cy="4010000"/>
          </a:xfrm>
        </p:spPr>
        <p:txBody>
          <a:bodyPr/>
          <a:lstStyle/>
          <a:p>
            <a:pPr algn="thaiDist"/>
            <a:r>
              <a:rPr lang="th-TH" b="1" dirty="0" smtClean="0">
                <a:solidFill>
                  <a:schemeClr val="tx1"/>
                </a:solidFill>
              </a:rPr>
              <a:t>ก</a:t>
            </a:r>
            <a:r>
              <a:rPr lang="en-US" b="1" dirty="0" smtClean="0">
                <a:solidFill>
                  <a:schemeClr val="tx1"/>
                </a:solidFill>
              </a:rPr>
              <a:t>:</a:t>
            </a:r>
            <a:r>
              <a:rPr lang="en-US" dirty="0" smtClean="0">
                <a:solidFill>
                  <a:schemeClr val="tx1"/>
                </a:solidFill>
              </a:rPr>
              <a:t> </a:t>
            </a:r>
            <a:r>
              <a:rPr lang="th-TH" dirty="0" err="1" smtClean="0">
                <a:solidFill>
                  <a:schemeClr val="tx1"/>
                </a:solidFill>
              </a:rPr>
              <a:t>เห้ย</a:t>
            </a:r>
            <a:r>
              <a:rPr lang="th-TH" dirty="0" smtClean="0">
                <a:solidFill>
                  <a:schemeClr val="tx1"/>
                </a:solidFill>
              </a:rPr>
              <a:t> เมื่อวานมึงไปห้างกับแฟนเหรอ</a:t>
            </a:r>
            <a:r>
              <a:rPr lang="en-US" dirty="0" smtClean="0">
                <a:solidFill>
                  <a:schemeClr val="tx1"/>
                </a:solidFill>
              </a:rPr>
              <a:t>? </a:t>
            </a:r>
          </a:p>
          <a:p>
            <a:pPr algn="thaiDist"/>
            <a:r>
              <a:rPr lang="th-TH" b="1" dirty="0" smtClean="0">
                <a:solidFill>
                  <a:schemeClr val="tx1"/>
                </a:solidFill>
              </a:rPr>
              <a:t>ข</a:t>
            </a:r>
            <a:r>
              <a:rPr lang="en-US" b="1" dirty="0" smtClean="0">
                <a:solidFill>
                  <a:schemeClr val="tx1"/>
                </a:solidFill>
              </a:rPr>
              <a:t>:</a:t>
            </a:r>
            <a:r>
              <a:rPr lang="en-US" dirty="0" smtClean="0">
                <a:solidFill>
                  <a:schemeClr val="tx1"/>
                </a:solidFill>
              </a:rPr>
              <a:t> </a:t>
            </a:r>
            <a:r>
              <a:rPr lang="th-TH" dirty="0" smtClean="0">
                <a:solidFill>
                  <a:schemeClr val="tx1"/>
                </a:solidFill>
              </a:rPr>
              <a:t>ป่าว เมื่อวานกูไปกินข้าวกับที่บ้าน </a:t>
            </a:r>
          </a:p>
          <a:p>
            <a:pPr algn="thaiDist"/>
            <a:r>
              <a:rPr lang="th-TH" b="1" dirty="0" smtClean="0">
                <a:solidFill>
                  <a:schemeClr val="tx1"/>
                </a:solidFill>
              </a:rPr>
              <a:t>ก</a:t>
            </a:r>
            <a:r>
              <a:rPr lang="en-US" b="1" dirty="0" smtClean="0">
                <a:solidFill>
                  <a:schemeClr val="tx1"/>
                </a:solidFill>
              </a:rPr>
              <a:t>:</a:t>
            </a:r>
            <a:r>
              <a:rPr lang="en-US" dirty="0" smtClean="0">
                <a:solidFill>
                  <a:schemeClr val="tx1"/>
                </a:solidFill>
              </a:rPr>
              <a:t> </a:t>
            </a:r>
            <a:r>
              <a:rPr lang="th-TH" dirty="0" err="1" smtClean="0">
                <a:solidFill>
                  <a:schemeClr val="tx1"/>
                </a:solidFill>
              </a:rPr>
              <a:t>เชี่ยย</a:t>
            </a:r>
            <a:r>
              <a:rPr lang="th-TH" dirty="0" smtClean="0">
                <a:solidFill>
                  <a:schemeClr val="tx1"/>
                </a:solidFill>
              </a:rPr>
              <a:t> แฟนมึงมี</a:t>
            </a:r>
            <a:r>
              <a:rPr lang="th-TH" dirty="0" err="1" smtClean="0">
                <a:solidFill>
                  <a:schemeClr val="tx1"/>
                </a:solidFill>
              </a:rPr>
              <a:t>ชู้ว่ะ</a:t>
            </a:r>
            <a:r>
              <a:rPr lang="th-TH" dirty="0" smtClean="0">
                <a:solidFill>
                  <a:schemeClr val="tx1"/>
                </a:solidFill>
              </a:rPr>
              <a:t> </a:t>
            </a:r>
          </a:p>
          <a:p>
            <a:pPr algn="thaiDist"/>
            <a:r>
              <a:rPr lang="th-TH" b="1" dirty="0" smtClean="0">
                <a:solidFill>
                  <a:schemeClr val="tx1"/>
                </a:solidFill>
              </a:rPr>
              <a:t>ข</a:t>
            </a:r>
            <a:r>
              <a:rPr lang="en-US" b="1" dirty="0" smtClean="0">
                <a:solidFill>
                  <a:schemeClr val="tx1"/>
                </a:solidFill>
              </a:rPr>
              <a:t>:</a:t>
            </a:r>
            <a:r>
              <a:rPr lang="en-US" dirty="0" smtClean="0">
                <a:solidFill>
                  <a:schemeClr val="tx1"/>
                </a:solidFill>
              </a:rPr>
              <a:t> </a:t>
            </a:r>
            <a:r>
              <a:rPr lang="th-TH" dirty="0" err="1" smtClean="0">
                <a:solidFill>
                  <a:schemeClr val="tx1"/>
                </a:solidFill>
              </a:rPr>
              <a:t>หนอย</a:t>
            </a:r>
            <a:r>
              <a:rPr lang="th-TH" dirty="0" smtClean="0">
                <a:solidFill>
                  <a:schemeClr val="tx1"/>
                </a:solidFill>
              </a:rPr>
              <a:t> </a:t>
            </a:r>
            <a:r>
              <a:rPr lang="th-TH" i="1" dirty="0" smtClean="0">
                <a:solidFill>
                  <a:schemeClr val="tx1"/>
                </a:solidFill>
              </a:rPr>
              <a:t>อีวันทอง  </a:t>
            </a:r>
          </a:p>
          <a:p>
            <a:pPr algn="thaiDist"/>
            <a:endParaRPr lang="th-TH" dirty="0">
              <a:solidFill>
                <a:schemeClr val="tx1"/>
              </a:solidFill>
            </a:endParaRPr>
          </a:p>
          <a:p>
            <a:pPr algn="thaiDist"/>
            <a:r>
              <a:rPr lang="th-TH" dirty="0" smtClean="0">
                <a:solidFill>
                  <a:schemeClr val="tx1"/>
                </a:solidFill>
              </a:rPr>
              <a:t>      </a:t>
            </a:r>
            <a:r>
              <a:rPr lang="th-TH" i="1" dirty="0" smtClean="0">
                <a:solidFill>
                  <a:schemeClr val="tx1"/>
                </a:solidFill>
              </a:rPr>
              <a:t>วันทอง </a:t>
            </a:r>
            <a:r>
              <a:rPr lang="th-TH" dirty="0" smtClean="0">
                <a:solidFill>
                  <a:schemeClr val="tx1"/>
                </a:solidFill>
              </a:rPr>
              <a:t>คือ ตัวละครจากบทกลอนเรื่องขุนช้างขุนแผนที่ถูกตราหน้าว่าเป็นผู้หญิงเจ้าชู้หลายใจ </a:t>
            </a:r>
            <a:endParaRPr lang="th-TH" dirty="0">
              <a:solidFill>
                <a:schemeClr val="tx1"/>
              </a:solidFill>
            </a:endParaRPr>
          </a:p>
        </p:txBody>
      </p:sp>
      <p:sp>
        <p:nvSpPr>
          <p:cNvPr id="4" name="ชื่อเรื่อง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effectLst>
                  <a:outerShdw blurRad="38100" dist="38100" dir="2700000" algn="tl">
                    <a:srgbClr val="000000">
                      <a:alpha val="43137"/>
                    </a:srgbClr>
                  </a:outerShdw>
                </a:effectLst>
                <a:latin typeface="Aharoni" panose="02010803020104030203" pitchFamily="2" charset="-79"/>
              </a:rPr>
              <a:t>ตัวอย่างที่ ๓ </a:t>
            </a:r>
            <a:r>
              <a:rPr lang="en-US" b="1" dirty="0" smtClean="0">
                <a:effectLst>
                  <a:outerShdw blurRad="38100" dist="38100" dir="2700000" algn="tl">
                    <a:srgbClr val="000000">
                      <a:alpha val="43137"/>
                    </a:srgbClr>
                  </a:outerShdw>
                </a:effectLst>
                <a:latin typeface="Aharoni" panose="02010803020104030203" pitchFamily="2" charset="-79"/>
              </a:rPr>
              <a:t>-</a:t>
            </a:r>
            <a:r>
              <a:rPr lang="th-TH" b="1" dirty="0" smtClean="0">
                <a:effectLst>
                  <a:outerShdw blurRad="38100" dist="38100" dir="2700000" algn="tl">
                    <a:srgbClr val="000000">
                      <a:alpha val="43137"/>
                    </a:srgbClr>
                  </a:outerShdw>
                </a:effectLst>
                <a:latin typeface="Aharoni" panose="02010803020104030203" pitchFamily="2" charset="-79"/>
              </a:rPr>
              <a:t> กลอน</a:t>
            </a:r>
            <a:endParaRPr lang="th-TH" b="1" dirty="0">
              <a:effectLst>
                <a:outerShdw blurRad="38100" dist="38100" dir="2700000" algn="tl">
                  <a:srgbClr val="000000">
                    <a:alpha val="43137"/>
                  </a:srgbClr>
                </a:outerShdw>
              </a:effectLst>
              <a:latin typeface="Aharoni" panose="02010803020104030203" pitchFamily="2" charset="-79"/>
            </a:endParaRPr>
          </a:p>
        </p:txBody>
      </p:sp>
    </p:spTree>
    <p:extLst>
      <p:ext uri="{BB962C8B-B14F-4D97-AF65-F5344CB8AC3E}">
        <p14:creationId xmlns:p14="http://schemas.microsoft.com/office/powerpoint/2010/main" val="30227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683568" y="4941168"/>
            <a:ext cx="7776864" cy="107721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3200" u="sng" dirty="0" smtClean="0">
                <a:solidFill>
                  <a:schemeClr val="tx1"/>
                </a:solidFill>
              </a:rPr>
              <a:t>Solution</a:t>
            </a:r>
            <a:endParaRPr lang="en-US" sz="3200" u="sng" dirty="0">
              <a:solidFill>
                <a:schemeClr val="tx1"/>
              </a:solidFill>
            </a:endParaRPr>
          </a:p>
          <a:p>
            <a:pPr algn="ctr"/>
            <a:r>
              <a:rPr lang="en-US" sz="3200" dirty="0" smtClean="0"/>
              <a:t>Replacement </a:t>
            </a:r>
            <a:r>
              <a:rPr lang="en-US" sz="3200" dirty="0"/>
              <a:t>by common noun</a:t>
            </a:r>
          </a:p>
        </p:txBody>
      </p:sp>
      <p:sp>
        <p:nvSpPr>
          <p:cNvPr id="3" name="ตัวแทนเนื้อหา 2"/>
          <p:cNvSpPr>
            <a:spLocks noGrp="1"/>
          </p:cNvSpPr>
          <p:nvPr>
            <p:ph idx="1"/>
          </p:nvPr>
        </p:nvSpPr>
        <p:spPr>
          <a:xfrm>
            <a:off x="683568" y="1570039"/>
            <a:ext cx="7776864" cy="2579042"/>
          </a:xfrm>
        </p:spPr>
        <p:txBody>
          <a:bodyPr>
            <a:normAutofit/>
          </a:bodyPr>
          <a:lstStyle/>
          <a:p>
            <a:pPr marL="0" indent="0">
              <a:buNone/>
            </a:pPr>
            <a:r>
              <a:rPr lang="en-US" sz="2800" b="1" dirty="0" smtClean="0"/>
              <a:t>A:</a:t>
            </a:r>
            <a:r>
              <a:rPr lang="en-US" sz="2800" dirty="0" smtClean="0"/>
              <a:t> Were you out with your girlfriend yesterday, mate? </a:t>
            </a:r>
          </a:p>
          <a:p>
            <a:pPr marL="0" indent="0">
              <a:buNone/>
            </a:pPr>
            <a:r>
              <a:rPr lang="en-US" sz="2800" b="1" dirty="0" smtClean="0"/>
              <a:t>B:</a:t>
            </a:r>
            <a:r>
              <a:rPr lang="en-US" sz="2800" dirty="0" smtClean="0"/>
              <a:t> Me? No, I was having lunch with my family.</a:t>
            </a:r>
          </a:p>
          <a:p>
            <a:pPr marL="0" indent="0">
              <a:buNone/>
            </a:pPr>
            <a:r>
              <a:rPr lang="en-US" sz="2800" b="1" dirty="0" smtClean="0"/>
              <a:t>A:</a:t>
            </a:r>
            <a:r>
              <a:rPr lang="en-US" sz="2800" dirty="0" smtClean="0"/>
              <a:t> She’s cheating on you, mate. </a:t>
            </a:r>
          </a:p>
          <a:p>
            <a:pPr marL="0" indent="0">
              <a:buNone/>
            </a:pPr>
            <a:r>
              <a:rPr lang="en-US" sz="2800" b="1" dirty="0" smtClean="0"/>
              <a:t>B:</a:t>
            </a:r>
            <a:r>
              <a:rPr lang="en-US" sz="2800" dirty="0" smtClean="0"/>
              <a:t> That </a:t>
            </a:r>
            <a:r>
              <a:rPr lang="en-US" sz="2800" i="1" u="sng" dirty="0" smtClean="0"/>
              <a:t>adulterous bitch</a:t>
            </a:r>
            <a:r>
              <a:rPr lang="en-US" sz="2800" dirty="0" smtClean="0"/>
              <a:t>! </a:t>
            </a:r>
            <a:endParaRPr lang="en-US" sz="2800" dirty="0"/>
          </a:p>
        </p:txBody>
      </p:sp>
      <p:sp>
        <p:nvSpPr>
          <p:cNvPr id="4" name="ชื่อเรื่อง 1"/>
          <p:cNvSpPr txBox="1">
            <a:spLocks/>
          </p:cNvSpPr>
          <p:nvPr/>
        </p:nvSpPr>
        <p:spPr>
          <a:xfrm>
            <a:off x="457200"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effectLst>
                  <a:outerShdw blurRad="38100" dist="38100" dir="2700000" algn="tl">
                    <a:srgbClr val="000000">
                      <a:alpha val="43137"/>
                    </a:srgbClr>
                  </a:outerShdw>
                </a:effectLst>
                <a:latin typeface="Aharoni" panose="02010803020104030203" pitchFamily="2" charset="-79"/>
              </a:rPr>
              <a:t>ตัวอย่างที่ ๓ </a:t>
            </a:r>
            <a:r>
              <a:rPr lang="en-US" b="1" dirty="0" smtClean="0">
                <a:effectLst>
                  <a:outerShdw blurRad="38100" dist="38100" dir="2700000" algn="tl">
                    <a:srgbClr val="000000">
                      <a:alpha val="43137"/>
                    </a:srgbClr>
                  </a:outerShdw>
                </a:effectLst>
                <a:latin typeface="Aharoni" panose="02010803020104030203" pitchFamily="2" charset="-79"/>
              </a:rPr>
              <a:t>-</a:t>
            </a:r>
            <a:r>
              <a:rPr lang="th-TH" b="1" dirty="0" smtClean="0">
                <a:effectLst>
                  <a:outerShdw blurRad="38100" dist="38100" dir="2700000" algn="tl">
                    <a:srgbClr val="000000">
                      <a:alpha val="43137"/>
                    </a:srgbClr>
                  </a:outerShdw>
                </a:effectLst>
                <a:latin typeface="Aharoni" panose="02010803020104030203" pitchFamily="2" charset="-79"/>
              </a:rPr>
              <a:t> กลอน</a:t>
            </a:r>
            <a:endParaRPr lang="th-TH" b="1" dirty="0">
              <a:effectLst>
                <a:outerShdw blurRad="38100" dist="38100" dir="2700000" algn="tl">
                  <a:srgbClr val="000000">
                    <a:alpha val="43137"/>
                  </a:srgbClr>
                </a:outerShdw>
              </a:effectLst>
              <a:latin typeface="Aharoni" panose="02010803020104030203" pitchFamily="2" charset="-79"/>
            </a:endParaRPr>
          </a:p>
        </p:txBody>
      </p:sp>
    </p:spTree>
    <p:extLst>
      <p:ext uri="{BB962C8B-B14F-4D97-AF65-F5344CB8AC3E}">
        <p14:creationId xmlns:p14="http://schemas.microsoft.com/office/powerpoint/2010/main" val="426502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b="1" dirty="0" smtClean="0">
                <a:effectLst>
                  <a:outerShdw blurRad="38100" dist="38100" dir="2700000" algn="tl">
                    <a:srgbClr val="000000">
                      <a:alpha val="43137"/>
                    </a:srgbClr>
                  </a:outerShdw>
                </a:effectLst>
                <a:latin typeface="Aharoni" panose="02010803020104030203" pitchFamily="2" charset="-79"/>
              </a:rPr>
              <a:t>ตัวอย่างที่ ๔ </a:t>
            </a:r>
            <a:r>
              <a:rPr lang="en-US" b="1" dirty="0" smtClean="0">
                <a:effectLst>
                  <a:outerShdw blurRad="38100" dist="38100" dir="2700000" algn="tl">
                    <a:srgbClr val="000000">
                      <a:alpha val="43137"/>
                    </a:srgbClr>
                  </a:outerShdw>
                </a:effectLst>
                <a:latin typeface="Aharoni" panose="02010803020104030203" pitchFamily="2" charset="-79"/>
              </a:rPr>
              <a:t>- </a:t>
            </a:r>
            <a:r>
              <a:rPr lang="th-TH" b="1" dirty="0" smtClean="0">
                <a:effectLst>
                  <a:outerShdw blurRad="38100" dist="38100" dir="2700000" algn="tl">
                    <a:srgbClr val="000000">
                      <a:alpha val="43137"/>
                    </a:srgbClr>
                  </a:outerShdw>
                </a:effectLst>
                <a:latin typeface="Aharoni" panose="02010803020104030203" pitchFamily="2" charset="-79"/>
              </a:rPr>
              <a:t>เรื่องแต่ง</a:t>
            </a:r>
            <a:endParaRPr lang="th-TH" b="1" dirty="0">
              <a:effectLst>
                <a:outerShdw blurRad="38100" dist="38100" dir="2700000" algn="tl">
                  <a:srgbClr val="000000">
                    <a:alpha val="43137"/>
                  </a:srgbClr>
                </a:outerShdw>
              </a:effectLst>
              <a:latin typeface="Aharoni" panose="02010803020104030203" pitchFamily="2" charset="-79"/>
            </a:endParaRPr>
          </a:p>
        </p:txBody>
      </p:sp>
      <p:sp>
        <p:nvSpPr>
          <p:cNvPr id="3" name="ตัวแทนเนื้อหา 2"/>
          <p:cNvSpPr>
            <a:spLocks noGrp="1"/>
          </p:cNvSpPr>
          <p:nvPr>
            <p:ph sz="half" idx="1"/>
          </p:nvPr>
        </p:nvSpPr>
        <p:spPr>
          <a:xfrm>
            <a:off x="827584" y="1628800"/>
            <a:ext cx="7560840" cy="4525963"/>
          </a:xfrm>
        </p:spPr>
        <p:txBody>
          <a:bodyPr/>
          <a:lstStyle/>
          <a:p>
            <a:pPr marL="0" indent="0">
              <a:buNone/>
            </a:pPr>
            <a:r>
              <a:rPr lang="th-TH" sz="3200" b="1" dirty="0" smtClean="0"/>
              <a:t>ก</a:t>
            </a:r>
            <a:r>
              <a:rPr lang="en-US" sz="3200" b="1" dirty="0" smtClean="0"/>
              <a:t>: </a:t>
            </a:r>
            <a:r>
              <a:rPr lang="th-TH" sz="3200" dirty="0" smtClean="0"/>
              <a:t>ได้ข่าวว่าไอ้แดงโดนขโมย</a:t>
            </a:r>
            <a:r>
              <a:rPr lang="th-TH" sz="3200" dirty="0" err="1" smtClean="0"/>
              <a:t>เงินห</a:t>
            </a:r>
            <a:r>
              <a:rPr lang="th-TH" sz="3200" dirty="0" smtClean="0"/>
              <a:t>นิ ใครขโมยวะ</a:t>
            </a:r>
            <a:r>
              <a:rPr lang="en-US" sz="3200" dirty="0" smtClean="0"/>
              <a:t>? </a:t>
            </a:r>
            <a:endParaRPr lang="th-TH" sz="3200" dirty="0" smtClean="0"/>
          </a:p>
          <a:p>
            <a:pPr marL="0" indent="0">
              <a:buNone/>
            </a:pPr>
            <a:r>
              <a:rPr lang="th-TH" sz="3200" b="1" dirty="0" smtClean="0"/>
              <a:t>ข</a:t>
            </a:r>
            <a:r>
              <a:rPr lang="en-US" sz="3200" b="1" dirty="0" smtClean="0"/>
              <a:t>: </a:t>
            </a:r>
            <a:r>
              <a:rPr lang="th-TH" sz="3200" dirty="0" smtClean="0"/>
              <a:t>ก็ไอ้ลูกบุญธรรม</a:t>
            </a:r>
            <a:r>
              <a:rPr lang="th-TH" sz="3200" dirty="0" err="1" smtClean="0"/>
              <a:t>มันน่ะ</a:t>
            </a:r>
            <a:r>
              <a:rPr lang="th-TH" sz="3200" dirty="0" smtClean="0"/>
              <a:t>สิ ไม่น่า</a:t>
            </a:r>
            <a:r>
              <a:rPr lang="th-TH" sz="3200" dirty="0" err="1" smtClean="0"/>
              <a:t>เล้ยย</a:t>
            </a:r>
            <a:r>
              <a:rPr lang="th-TH" sz="3200" dirty="0" smtClean="0"/>
              <a:t> </a:t>
            </a:r>
          </a:p>
          <a:p>
            <a:pPr marL="0" indent="0">
              <a:buNone/>
            </a:pPr>
            <a:r>
              <a:rPr lang="th-TH" sz="3200" b="1" dirty="0" smtClean="0"/>
              <a:t>ก</a:t>
            </a:r>
            <a:r>
              <a:rPr lang="en-US" sz="3200" b="1" dirty="0" smtClean="0"/>
              <a:t>: </a:t>
            </a:r>
            <a:r>
              <a:rPr lang="th-TH" sz="3200" dirty="0" smtClean="0"/>
              <a:t>จริงเหรอวะ</a:t>
            </a:r>
            <a:r>
              <a:rPr lang="en-US" sz="3200" dirty="0" smtClean="0"/>
              <a:t>? </a:t>
            </a:r>
            <a:r>
              <a:rPr lang="th-TH" sz="3200" dirty="0" smtClean="0"/>
              <a:t>ไอ้แดงมันเก็บ</a:t>
            </a:r>
            <a:r>
              <a:rPr lang="th-TH" sz="3200" i="1" dirty="0" smtClean="0"/>
              <a:t>งูเห่า</a:t>
            </a:r>
            <a:r>
              <a:rPr lang="th-TH" sz="3200" dirty="0" smtClean="0"/>
              <a:t>มาเลี้ยงแท้ๆ </a:t>
            </a:r>
          </a:p>
          <a:p>
            <a:pPr marL="0" indent="0">
              <a:buNone/>
            </a:pPr>
            <a:endParaRPr lang="th-TH" sz="3200" dirty="0" smtClean="0"/>
          </a:p>
          <a:p>
            <a:pPr marL="0" indent="0" algn="thaiDist">
              <a:buNone/>
            </a:pPr>
            <a:r>
              <a:rPr lang="th-TH" sz="3200" dirty="0" smtClean="0"/>
              <a:t>      จากนิทาน </a:t>
            </a:r>
            <a:r>
              <a:rPr lang="th-TH" sz="3200" i="1" dirty="0" smtClean="0"/>
              <a:t>ชาวนา</a:t>
            </a:r>
            <a:r>
              <a:rPr lang="th-TH" sz="3200" i="1" dirty="0"/>
              <a:t>กับงูเห่า </a:t>
            </a:r>
            <a:r>
              <a:rPr lang="th-TH" sz="3200" dirty="0" smtClean="0"/>
              <a:t>ที่ชาวนาเก็บงูเห่ามาดูแลเพราะเห็นว่าไม่สบาย แต่พองูเห่าหายดีกลับตอบแทนด้วยการฉกชาวนาจนถึงแก่ชีวิต</a:t>
            </a:r>
            <a:endParaRPr lang="th-TH" sz="3200" dirty="0"/>
          </a:p>
          <a:p>
            <a:pPr marL="0" indent="0">
              <a:buNone/>
            </a:pPr>
            <a:endParaRPr lang="th-TH" dirty="0"/>
          </a:p>
        </p:txBody>
      </p:sp>
    </p:spTree>
    <p:extLst>
      <p:ext uri="{BB962C8B-B14F-4D97-AF65-F5344CB8AC3E}">
        <p14:creationId xmlns:p14="http://schemas.microsoft.com/office/powerpoint/2010/main" val="6203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683568" y="4941168"/>
            <a:ext cx="7776864" cy="107721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3200" u="sng" dirty="0" smtClean="0">
                <a:solidFill>
                  <a:schemeClr val="tx1"/>
                </a:solidFill>
              </a:rPr>
              <a:t>Solution</a:t>
            </a:r>
            <a:endParaRPr lang="en-US" sz="3200" u="sng" dirty="0">
              <a:solidFill>
                <a:schemeClr val="tx1"/>
              </a:solidFill>
            </a:endParaRPr>
          </a:p>
          <a:p>
            <a:pPr algn="ctr"/>
            <a:r>
              <a:rPr lang="en-US" sz="3200" dirty="0"/>
              <a:t>Replacement by a better known reference</a:t>
            </a:r>
          </a:p>
        </p:txBody>
      </p:sp>
      <p:sp>
        <p:nvSpPr>
          <p:cNvPr id="2" name="ชื่อเรื่อง 1"/>
          <p:cNvSpPr>
            <a:spLocks noGrp="1"/>
          </p:cNvSpPr>
          <p:nvPr>
            <p:ph type="title"/>
          </p:nvPr>
        </p:nvSpPr>
        <p:spPr/>
        <p:txBody>
          <a:bodyPr/>
          <a:lstStyle/>
          <a:p>
            <a:r>
              <a:rPr lang="th-TH" b="1" dirty="0" smtClean="0">
                <a:effectLst>
                  <a:outerShdw blurRad="38100" dist="38100" dir="2700000" algn="tl">
                    <a:srgbClr val="000000">
                      <a:alpha val="43137"/>
                    </a:srgbClr>
                  </a:outerShdw>
                </a:effectLst>
                <a:latin typeface="Aharoni" panose="02010803020104030203" pitchFamily="2" charset="-79"/>
              </a:rPr>
              <a:t>ตัวอย่างที่ ๔ </a:t>
            </a:r>
            <a:r>
              <a:rPr lang="en-US" b="1" dirty="0" smtClean="0">
                <a:effectLst>
                  <a:outerShdw blurRad="38100" dist="38100" dir="2700000" algn="tl">
                    <a:srgbClr val="000000">
                      <a:alpha val="43137"/>
                    </a:srgbClr>
                  </a:outerShdw>
                </a:effectLst>
                <a:latin typeface="Aharoni" panose="02010803020104030203" pitchFamily="2" charset="-79"/>
              </a:rPr>
              <a:t>- </a:t>
            </a:r>
            <a:r>
              <a:rPr lang="th-TH" b="1" dirty="0" smtClean="0">
                <a:effectLst>
                  <a:outerShdw blurRad="38100" dist="38100" dir="2700000" algn="tl">
                    <a:srgbClr val="000000">
                      <a:alpha val="43137"/>
                    </a:srgbClr>
                  </a:outerShdw>
                </a:effectLst>
                <a:latin typeface="Aharoni" panose="02010803020104030203" pitchFamily="2" charset="-79"/>
              </a:rPr>
              <a:t>เรื่องแต่ง</a:t>
            </a:r>
            <a:endParaRPr lang="th-TH" b="1" dirty="0">
              <a:effectLst>
                <a:outerShdw blurRad="38100" dist="38100" dir="2700000" algn="tl">
                  <a:srgbClr val="000000">
                    <a:alpha val="43137"/>
                  </a:srgbClr>
                </a:outerShdw>
              </a:effectLst>
              <a:latin typeface="Aharoni" panose="02010803020104030203" pitchFamily="2" charset="-79"/>
            </a:endParaRPr>
          </a:p>
        </p:txBody>
      </p:sp>
      <p:sp>
        <p:nvSpPr>
          <p:cNvPr id="3" name="ตัวแทนเนื้อหา 2"/>
          <p:cNvSpPr>
            <a:spLocks noGrp="1"/>
          </p:cNvSpPr>
          <p:nvPr>
            <p:ph sz="half" idx="1"/>
          </p:nvPr>
        </p:nvSpPr>
        <p:spPr>
          <a:xfrm>
            <a:off x="683568" y="1600201"/>
            <a:ext cx="7776864" cy="2476872"/>
          </a:xfrm>
        </p:spPr>
        <p:txBody>
          <a:bodyPr>
            <a:normAutofit/>
          </a:bodyPr>
          <a:lstStyle/>
          <a:p>
            <a:pPr marL="0" indent="0" algn="thaiDist">
              <a:buNone/>
            </a:pPr>
            <a:r>
              <a:rPr lang="en-US" b="1" dirty="0" smtClean="0"/>
              <a:t>A:</a:t>
            </a:r>
            <a:r>
              <a:rPr lang="en-US" dirty="0" smtClean="0"/>
              <a:t> I heard George’s money was stolen. Who’s the bloody thief? </a:t>
            </a:r>
          </a:p>
          <a:p>
            <a:pPr marL="0" indent="0" algn="thaiDist">
              <a:buNone/>
            </a:pPr>
            <a:r>
              <a:rPr lang="en-US" b="1" dirty="0" smtClean="0"/>
              <a:t>B: </a:t>
            </a:r>
            <a:r>
              <a:rPr lang="en-US" dirty="0" smtClean="0"/>
              <a:t>His adopted son, who else? </a:t>
            </a:r>
          </a:p>
          <a:p>
            <a:pPr marL="0" indent="0" algn="thaiDist">
              <a:buNone/>
            </a:pPr>
            <a:r>
              <a:rPr lang="en-US" b="1" dirty="0" smtClean="0"/>
              <a:t>A: </a:t>
            </a:r>
            <a:r>
              <a:rPr lang="en-US" dirty="0" smtClean="0"/>
              <a:t>Really? The poor bastard brought a </a:t>
            </a:r>
            <a:r>
              <a:rPr lang="en-US" i="1" u="sng" dirty="0"/>
              <a:t>T</a:t>
            </a:r>
            <a:r>
              <a:rPr lang="en-US" i="1" u="sng" dirty="0" smtClean="0"/>
              <a:t>rojan-horse</a:t>
            </a:r>
            <a:r>
              <a:rPr lang="en-US" dirty="0" smtClean="0"/>
              <a:t> into his house.  </a:t>
            </a:r>
          </a:p>
          <a:p>
            <a:pPr marL="0" indent="0">
              <a:buNone/>
            </a:pPr>
            <a:endParaRPr lang="en-US" dirty="0"/>
          </a:p>
          <a:p>
            <a:pPr marL="0" indent="0">
              <a:buNone/>
            </a:pPr>
            <a:endParaRPr lang="th-TH" dirty="0"/>
          </a:p>
        </p:txBody>
      </p:sp>
    </p:spTree>
    <p:extLst>
      <p:ext uri="{BB962C8B-B14F-4D97-AF65-F5344CB8AC3E}">
        <p14:creationId xmlns:p14="http://schemas.microsoft.com/office/powerpoint/2010/main" val="195370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2">
            <a:extLst>
              <a:ext uri="{BEBA8EAE-BF5A-486C-A8C5-ECC9F3942E4B}">
                <a14:imgProps xmlns:a14="http://schemas.microsoft.com/office/drawing/2010/main">
                  <a14:imgLayer r:embed="rId3">
                    <a14:imgEffect>
                      <a14:artisticLineDrawing trans="75000"/>
                    </a14:imgEffect>
                  </a14:imgLayer>
                </a14:imgProps>
              </a:ext>
              <a:ext uri="{28A0092B-C50C-407E-A947-70E740481C1C}">
                <a14:useLocalDpi xmlns:a14="http://schemas.microsoft.com/office/drawing/2010/main" val="0"/>
              </a:ext>
            </a:extLst>
          </a:blip>
          <a:stretch>
            <a:fillRect/>
          </a:stretch>
        </p:blipFill>
        <p:spPr>
          <a:xfrm>
            <a:off x="-7671" y="0"/>
            <a:ext cx="9144000" cy="6858000"/>
          </a:xfrm>
          <a:prstGeom prst="rect">
            <a:avLst/>
          </a:prstGeom>
        </p:spPr>
      </p:pic>
      <p:sp>
        <p:nvSpPr>
          <p:cNvPr id="3" name="ชื่อเรื่อง 2"/>
          <p:cNvSpPr>
            <a:spLocks noGrp="1"/>
          </p:cNvSpPr>
          <p:nvPr>
            <p:ph type="title"/>
          </p:nvPr>
        </p:nvSpPr>
        <p:spPr>
          <a:xfrm>
            <a:off x="449529" y="2857500"/>
            <a:ext cx="8229600" cy="1143000"/>
          </a:xfrm>
        </p:spPr>
        <p:txBody>
          <a:bodyPr/>
          <a:lstStyle/>
          <a:p>
            <a:r>
              <a:rPr lang="en-US" dirty="0" smtClean="0"/>
              <a:t>ANY QUESTION?</a:t>
            </a:r>
            <a:endParaRPr lang="th-TH" dirty="0"/>
          </a:p>
        </p:txBody>
      </p:sp>
    </p:spTree>
    <p:extLst>
      <p:ext uri="{BB962C8B-B14F-4D97-AF65-F5344CB8AC3E}">
        <p14:creationId xmlns:p14="http://schemas.microsoft.com/office/powerpoint/2010/main" val="3528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2">
            <a:extLst>
              <a:ext uri="{BEBA8EAE-BF5A-486C-A8C5-ECC9F3942E4B}">
                <a14:imgProps xmlns:a14="http://schemas.microsoft.com/office/drawing/2010/main">
                  <a14:imgLayer r:embed="rId3">
                    <a14:imgEffect>
                      <a14:artisticLineDrawing trans="7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6162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683568" y="2420888"/>
            <a:ext cx="7776864"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thaiDist"/>
            <a:r>
              <a:rPr lang="en-US" sz="3200" dirty="0"/>
              <a:t>-</a:t>
            </a:r>
            <a:r>
              <a:rPr lang="en-US" sz="3200" dirty="0">
                <a:sym typeface="Wingdings" panose="05000000000000000000" pitchFamily="2" charset="2"/>
              </a:rPr>
              <a:t>--&gt; </a:t>
            </a:r>
            <a:r>
              <a:rPr lang="en-US" sz="3200" i="1" dirty="0" smtClean="0">
                <a:cs typeface="Aharoni" panose="02010803020104030203" pitchFamily="2" charset="-79"/>
              </a:rPr>
              <a:t>Not </a:t>
            </a:r>
            <a:r>
              <a:rPr lang="en-US" sz="3200" i="1" dirty="0">
                <a:cs typeface="Aharoni" panose="02010803020104030203" pitchFamily="2" charset="-79"/>
              </a:rPr>
              <a:t>expressed in a direct way but understood by the people involved</a:t>
            </a:r>
          </a:p>
          <a:p>
            <a:endParaRPr lang="en-US" sz="3200" dirty="0">
              <a:cs typeface="Aharoni" panose="02010803020104030203" pitchFamily="2" charset="-79"/>
            </a:endParaRPr>
          </a:p>
          <a:p>
            <a:pPr algn="r"/>
            <a:r>
              <a:rPr lang="en-US" sz="3200" dirty="0">
                <a:cs typeface="Aharoni" panose="02010803020104030203" pitchFamily="2" charset="-79"/>
              </a:rPr>
              <a:t>(Oxford, 2012</a:t>
            </a:r>
            <a:r>
              <a:rPr lang="en-US" sz="3200" dirty="0" smtClean="0">
                <a:cs typeface="Aharoni" panose="02010803020104030203" pitchFamily="2" charset="-79"/>
              </a:rPr>
              <a:t>)</a:t>
            </a:r>
          </a:p>
        </p:txBody>
      </p:sp>
      <p:sp>
        <p:nvSpPr>
          <p:cNvPr id="3" name="ตัวแทนเนื้อหา 2"/>
          <p:cNvSpPr>
            <a:spLocks noGrp="1"/>
          </p:cNvSpPr>
          <p:nvPr>
            <p:ph idx="1"/>
          </p:nvPr>
        </p:nvSpPr>
        <p:spPr>
          <a:xfrm>
            <a:off x="457200" y="1268760"/>
            <a:ext cx="8229600" cy="604664"/>
          </a:xfrm>
        </p:spPr>
        <p:txBody>
          <a:bodyPr/>
          <a:lstStyle/>
          <a:p>
            <a:r>
              <a:rPr lang="en-US" dirty="0" smtClean="0">
                <a:latin typeface="Aharoni" panose="02010803020104030203" pitchFamily="2" charset="-79"/>
                <a:cs typeface="Aharoni" panose="02010803020104030203" pitchFamily="2" charset="-79"/>
              </a:rPr>
              <a:t>Implicit (adjective)</a:t>
            </a:r>
          </a:p>
          <a:p>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518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683568" y="2420888"/>
            <a:ext cx="7776864"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thaiDist"/>
            <a:r>
              <a:rPr lang="en-US" sz="3200" dirty="0" smtClean="0"/>
              <a:t>-</a:t>
            </a:r>
            <a:r>
              <a:rPr lang="en-US" sz="3200" dirty="0" smtClean="0">
                <a:sym typeface="Wingdings" panose="05000000000000000000" pitchFamily="2" charset="2"/>
              </a:rPr>
              <a:t>--&gt; </a:t>
            </a:r>
            <a:r>
              <a:rPr lang="en-US" sz="3200" i="1" dirty="0" smtClean="0"/>
              <a:t>To </a:t>
            </a:r>
            <a:r>
              <a:rPr lang="en-US" sz="3200" i="1" dirty="0"/>
              <a:t>speak about someone or something in an indirect way</a:t>
            </a:r>
          </a:p>
          <a:p>
            <a:endParaRPr lang="en-US" sz="3200" dirty="0"/>
          </a:p>
          <a:p>
            <a:pPr algn="r"/>
            <a:r>
              <a:rPr lang="en-US" sz="3200" dirty="0">
                <a:cs typeface="Aharoni" panose="02010803020104030203" pitchFamily="2" charset="-79"/>
              </a:rPr>
              <a:t>(Oxford, 2012</a:t>
            </a:r>
            <a:r>
              <a:rPr lang="en-US" sz="3200" dirty="0" smtClean="0">
                <a:cs typeface="Aharoni" panose="02010803020104030203" pitchFamily="2" charset="-79"/>
              </a:rPr>
              <a:t>)</a:t>
            </a:r>
          </a:p>
        </p:txBody>
      </p:sp>
      <p:sp>
        <p:nvSpPr>
          <p:cNvPr id="3" name="ตัวแทนเนื้อหา 2"/>
          <p:cNvSpPr>
            <a:spLocks noGrp="1"/>
          </p:cNvSpPr>
          <p:nvPr>
            <p:ph idx="1"/>
          </p:nvPr>
        </p:nvSpPr>
        <p:spPr>
          <a:xfrm>
            <a:off x="457200" y="1268760"/>
            <a:ext cx="8229600" cy="604664"/>
          </a:xfrm>
        </p:spPr>
        <p:txBody>
          <a:bodyPr/>
          <a:lstStyle/>
          <a:p>
            <a:r>
              <a:rPr lang="en-US" dirty="0" smtClean="0">
                <a:latin typeface="Aharoni" pitchFamily="2" charset="-79"/>
              </a:rPr>
              <a:t>Allude (verb)</a:t>
            </a:r>
          </a:p>
          <a:p>
            <a:endParaRPr lang="th-TH" dirty="0" smtClean="0">
              <a:latin typeface="Aharoni" pitchFamily="2" charset="-79"/>
            </a:endParaRPr>
          </a:p>
        </p:txBody>
      </p:sp>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459432"/>
            <a:ext cx="3933056" cy="3933056"/>
          </a:xfrm>
          <a:prstGeom prst="rect">
            <a:avLst/>
          </a:prstGeom>
        </p:spPr>
      </p:pic>
    </p:spTree>
    <p:extLst>
      <p:ext uri="{BB962C8B-B14F-4D97-AF65-F5344CB8AC3E}">
        <p14:creationId xmlns:p14="http://schemas.microsoft.com/office/powerpoint/2010/main" val="60143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457200" y="908720"/>
            <a:ext cx="8229600" cy="3960440"/>
          </a:xfrm>
        </p:spPr>
        <p:txBody>
          <a:bodyPr>
            <a:normAutofit lnSpcReduction="10000"/>
          </a:bodyPr>
          <a:lstStyle/>
          <a:p>
            <a:r>
              <a:rPr lang="en-US" dirty="0">
                <a:latin typeface="Aharoni" pitchFamily="2" charset="-79"/>
                <a:cs typeface="Aharoni" pitchFamily="2" charset="-79"/>
              </a:rPr>
              <a:t>A way to make explicit = </a:t>
            </a:r>
            <a:r>
              <a:rPr lang="th-TH" dirty="0" smtClean="0">
                <a:latin typeface="Aharoni" pitchFamily="2" charset="-79"/>
                <a:cs typeface="Aharoni" pitchFamily="2" charset="-79"/>
              </a:rPr>
              <a:t>ทำให้ชัดเจน</a:t>
            </a:r>
            <a:endParaRPr lang="en-US" dirty="0">
              <a:latin typeface="Aharoni" pitchFamily="2" charset="-79"/>
              <a:cs typeface="Aharoni" pitchFamily="2" charset="-79"/>
            </a:endParaRPr>
          </a:p>
          <a:p>
            <a:r>
              <a:rPr lang="en-US" dirty="0">
                <a:latin typeface="Aharoni" pitchFamily="2" charset="-79"/>
                <a:cs typeface="Aharoni" pitchFamily="2" charset="-79"/>
              </a:rPr>
              <a:t>Implicit </a:t>
            </a:r>
            <a:r>
              <a:rPr lang="en-US" dirty="0" smtClean="0">
                <a:latin typeface="Aharoni" pitchFamily="2" charset="-79"/>
                <a:cs typeface="Aharoni" pitchFamily="2" charset="-79"/>
              </a:rPr>
              <a:t>in allusions = </a:t>
            </a:r>
            <a:r>
              <a:rPr lang="th-TH" dirty="0" smtClean="0">
                <a:latin typeface="Aharoni" pitchFamily="2" charset="-79"/>
                <a:cs typeface="Aharoni" pitchFamily="2" charset="-79"/>
              </a:rPr>
              <a:t>ความหมายโดยนัยจากการพาดพิง</a:t>
            </a:r>
            <a:endParaRPr lang="en-US" dirty="0">
              <a:latin typeface="Aharoni" pitchFamily="2" charset="-79"/>
              <a:cs typeface="Aharoni" pitchFamily="2" charset="-79"/>
            </a:endParaRPr>
          </a:p>
          <a:p>
            <a:r>
              <a:rPr lang="en-US" dirty="0">
                <a:latin typeface="Aharoni" pitchFamily="2" charset="-79"/>
                <a:cs typeface="Aharoni" pitchFamily="2" charset="-79"/>
              </a:rPr>
              <a:t>Sayings </a:t>
            </a:r>
            <a:r>
              <a:rPr lang="en-US" dirty="0" smtClean="0">
                <a:latin typeface="Aharoni" pitchFamily="2" charset="-79"/>
                <a:cs typeface="Aharoni" pitchFamily="2" charset="-79"/>
              </a:rPr>
              <a:t>= </a:t>
            </a:r>
            <a:r>
              <a:rPr lang="th-TH" dirty="0" smtClean="0">
                <a:latin typeface="Aharoni" pitchFamily="2" charset="-79"/>
                <a:cs typeface="Aharoni" pitchFamily="2" charset="-79"/>
              </a:rPr>
              <a:t>สุภาษิต </a:t>
            </a:r>
            <a:endParaRPr lang="en-US" dirty="0">
              <a:latin typeface="Aharoni" pitchFamily="2" charset="-79"/>
              <a:cs typeface="Aharoni" pitchFamily="2" charset="-79"/>
            </a:endParaRPr>
          </a:p>
          <a:p>
            <a:r>
              <a:rPr lang="en-US" dirty="0">
                <a:latin typeface="Aharoni" pitchFamily="2" charset="-79"/>
                <a:cs typeface="Aharoni" pitchFamily="2" charset="-79"/>
              </a:rPr>
              <a:t>Songs </a:t>
            </a:r>
            <a:r>
              <a:rPr lang="en-US" dirty="0" smtClean="0">
                <a:latin typeface="Aharoni" pitchFamily="2" charset="-79"/>
                <a:cs typeface="Aharoni" pitchFamily="2" charset="-79"/>
              </a:rPr>
              <a:t>= </a:t>
            </a:r>
            <a:r>
              <a:rPr lang="th-TH" dirty="0" smtClean="0">
                <a:latin typeface="Aharoni" pitchFamily="2" charset="-79"/>
                <a:cs typeface="Aharoni" pitchFamily="2" charset="-79"/>
              </a:rPr>
              <a:t>เพลง</a:t>
            </a:r>
            <a:endParaRPr lang="en-US" dirty="0">
              <a:latin typeface="Aharoni" pitchFamily="2" charset="-79"/>
              <a:cs typeface="Aharoni" pitchFamily="2" charset="-79"/>
            </a:endParaRPr>
          </a:p>
          <a:p>
            <a:r>
              <a:rPr lang="en-US" dirty="0">
                <a:latin typeface="Aharoni" pitchFamily="2" charset="-79"/>
                <a:cs typeface="Aharoni" pitchFamily="2" charset="-79"/>
              </a:rPr>
              <a:t>Poems </a:t>
            </a:r>
            <a:r>
              <a:rPr lang="en-US" dirty="0" smtClean="0">
                <a:latin typeface="Aharoni" pitchFamily="2" charset="-79"/>
                <a:cs typeface="Aharoni" pitchFamily="2" charset="-79"/>
              </a:rPr>
              <a:t>= </a:t>
            </a:r>
            <a:r>
              <a:rPr lang="th-TH" dirty="0" smtClean="0">
                <a:latin typeface="Aharoni" pitchFamily="2" charset="-79"/>
                <a:cs typeface="Aharoni" pitchFamily="2" charset="-79"/>
              </a:rPr>
              <a:t>กวีนิพนธ์</a:t>
            </a:r>
            <a:r>
              <a:rPr lang="en-US" dirty="0" smtClean="0">
                <a:latin typeface="Aharoni" pitchFamily="2" charset="-79"/>
                <a:cs typeface="Aharoni" pitchFamily="2" charset="-79"/>
              </a:rPr>
              <a:t>/</a:t>
            </a:r>
            <a:r>
              <a:rPr lang="th-TH" dirty="0" smtClean="0">
                <a:latin typeface="Aharoni" pitchFamily="2" charset="-79"/>
                <a:cs typeface="Aharoni" pitchFamily="2" charset="-79"/>
              </a:rPr>
              <a:t>กลอน  </a:t>
            </a:r>
            <a:endParaRPr lang="en-US" dirty="0">
              <a:latin typeface="Aharoni" pitchFamily="2" charset="-79"/>
              <a:cs typeface="Aharoni" pitchFamily="2" charset="-79"/>
            </a:endParaRPr>
          </a:p>
          <a:p>
            <a:r>
              <a:rPr lang="en-US" dirty="0">
                <a:latin typeface="Aharoni" pitchFamily="2" charset="-79"/>
                <a:cs typeface="Aharoni" pitchFamily="2" charset="-79"/>
              </a:rPr>
              <a:t>Fiction </a:t>
            </a:r>
            <a:r>
              <a:rPr lang="en-US" dirty="0" smtClean="0">
                <a:latin typeface="Aharoni" pitchFamily="2" charset="-79"/>
                <a:cs typeface="Aharoni" pitchFamily="2" charset="-79"/>
              </a:rPr>
              <a:t>= </a:t>
            </a:r>
            <a:r>
              <a:rPr lang="th-TH" dirty="0" smtClean="0">
                <a:latin typeface="Aharoni" pitchFamily="2" charset="-79"/>
                <a:cs typeface="Aharoni" pitchFamily="2" charset="-79"/>
              </a:rPr>
              <a:t>เรื่องแต่ง </a:t>
            </a:r>
            <a:endParaRPr lang="en-US" dirty="0" smtClean="0">
              <a:latin typeface="Aharoni" pitchFamily="2" charset="-79"/>
              <a:cs typeface="Aharoni" pitchFamily="2" charset="-79"/>
            </a:endParaRPr>
          </a:p>
          <a:p>
            <a:pPr marL="0" indent="0" algn="ctr">
              <a:buNone/>
            </a:pPr>
            <a:endParaRPr lang="th-TH" dirty="0" smtClean="0">
              <a:latin typeface="Aharoni" pitchFamily="2" charset="-79"/>
            </a:endParaRPr>
          </a:p>
          <a:p>
            <a:endParaRPr lang="th-TH" dirty="0"/>
          </a:p>
        </p:txBody>
      </p:sp>
      <p:sp>
        <p:nvSpPr>
          <p:cNvPr id="4" name="สี่เหลี่ยมผืนผ้า 3"/>
          <p:cNvSpPr/>
          <p:nvPr/>
        </p:nvSpPr>
        <p:spPr>
          <a:xfrm>
            <a:off x="683568" y="5085184"/>
            <a:ext cx="7776864" cy="107721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h-TH" sz="3200" dirty="0">
                <a:latin typeface="Aharoni" pitchFamily="2" charset="-79"/>
              </a:rPr>
              <a:t>นักแปลต้องมีวิธีทำให้การใช้ความนัยที่อ้างถึงสุภาษิต,เพลง,กลอน</a:t>
            </a:r>
            <a:r>
              <a:rPr lang="th-TH" sz="3200" dirty="0" smtClean="0">
                <a:latin typeface="Aharoni" pitchFamily="2" charset="-79"/>
              </a:rPr>
              <a:t>,  และ</a:t>
            </a:r>
            <a:r>
              <a:rPr lang="th-TH" sz="3200" dirty="0">
                <a:latin typeface="Aharoni" pitchFamily="2" charset="-79"/>
              </a:rPr>
              <a:t>เรื่องแต่งชัดเจนขึ้น</a:t>
            </a:r>
            <a:endParaRPr lang="en-US" sz="3200" dirty="0">
              <a:latin typeface="Aharoni" pitchFamily="2" charset="-79"/>
              <a:cs typeface="Aharoni" pitchFamily="2" charset="-79"/>
            </a:endParaRPr>
          </a:p>
        </p:txBody>
      </p:sp>
    </p:spTree>
    <p:extLst>
      <p:ext uri="{BB962C8B-B14F-4D97-AF65-F5344CB8AC3E}">
        <p14:creationId xmlns:p14="http://schemas.microsoft.com/office/powerpoint/2010/main" val="152058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Problems of Allusion</a:t>
            </a:r>
            <a:endParaRPr lang="th-TH" dirty="0">
              <a:effectLst>
                <a:outerShdw blurRad="38100" dist="38100" dir="2700000" algn="tl">
                  <a:srgbClr val="000000">
                    <a:alpha val="43137"/>
                  </a:srgbClr>
                </a:outerShdw>
              </a:effectLst>
              <a:latin typeface="Aharoni" panose="02010803020104030203" pitchFamily="2" charset="-79"/>
            </a:endParaRPr>
          </a:p>
        </p:txBody>
      </p:sp>
      <p:sp>
        <p:nvSpPr>
          <p:cNvPr id="3" name="ตัวแทนเนื้อหา 2"/>
          <p:cNvSpPr>
            <a:spLocks noGrp="1"/>
          </p:cNvSpPr>
          <p:nvPr>
            <p:ph idx="1"/>
          </p:nvPr>
        </p:nvSpPr>
        <p:spPr>
          <a:xfrm>
            <a:off x="683568" y="1600200"/>
            <a:ext cx="7776864" cy="3845023"/>
          </a:xfrm>
        </p:spPr>
        <p:style>
          <a:lnRef idx="3">
            <a:schemeClr val="lt1"/>
          </a:lnRef>
          <a:fillRef idx="1">
            <a:schemeClr val="accent3"/>
          </a:fillRef>
          <a:effectRef idx="1">
            <a:schemeClr val="accent3"/>
          </a:effectRef>
          <a:fontRef idx="minor">
            <a:schemeClr val="lt1"/>
          </a:fontRef>
        </p:style>
        <p:txBody>
          <a:bodyPr>
            <a:normAutofit lnSpcReduction="10000"/>
          </a:bodyPr>
          <a:lstStyle/>
          <a:p>
            <a:pPr marL="0" indent="0" algn="thaiDist">
              <a:buNone/>
            </a:pPr>
            <a:r>
              <a:rPr lang="en-US" i="1" dirty="0" smtClean="0">
                <a:cs typeface="Aharoni" panose="02010803020104030203" pitchFamily="2" charset="-79"/>
              </a:rPr>
              <a:t>	“Assumptions of familiarity are made by the author with the ST readers in mind, but the TT readers, who have grown up in a different culture, are often unable to recognize the names or phrases used and to make the necessary connections”</a:t>
            </a:r>
          </a:p>
          <a:p>
            <a:pPr marL="0" indent="0">
              <a:buNone/>
            </a:pPr>
            <a:r>
              <a:rPr lang="en-US" i="1" dirty="0" smtClean="0">
                <a:cs typeface="Aharoni" panose="02010803020104030203" pitchFamily="2" charset="-79"/>
              </a:rPr>
              <a:t> </a:t>
            </a:r>
          </a:p>
          <a:p>
            <a:pPr marL="0" indent="0" algn="r">
              <a:buNone/>
            </a:pPr>
            <a:r>
              <a:rPr lang="en-US" sz="2800" dirty="0" smtClean="0">
                <a:cs typeface="Aharoni" panose="02010803020104030203" pitchFamily="2" charset="-79"/>
              </a:rPr>
              <a:t>(</a:t>
            </a:r>
            <a:r>
              <a:rPr lang="en-US" sz="2800" dirty="0" err="1" smtClean="0">
                <a:cs typeface="Aharoni" panose="02010803020104030203" pitchFamily="2" charset="-79"/>
              </a:rPr>
              <a:t>Rivta</a:t>
            </a:r>
            <a:r>
              <a:rPr lang="en-US" sz="2800" dirty="0" smtClean="0">
                <a:cs typeface="Aharoni" panose="02010803020104030203" pitchFamily="2" charset="-79"/>
              </a:rPr>
              <a:t> </a:t>
            </a:r>
            <a:r>
              <a:rPr lang="en-US" sz="2800" dirty="0" err="1" smtClean="0">
                <a:cs typeface="Aharoni" panose="02010803020104030203" pitchFamily="2" charset="-79"/>
              </a:rPr>
              <a:t>Leppihalme</a:t>
            </a:r>
            <a:r>
              <a:rPr lang="en-US" sz="2800" dirty="0" smtClean="0">
                <a:cs typeface="Aharoni" panose="02010803020104030203" pitchFamily="2" charset="-79"/>
              </a:rPr>
              <a:t>)</a:t>
            </a:r>
            <a:endParaRPr lang="th-TH" sz="2800" dirty="0"/>
          </a:p>
        </p:txBody>
      </p:sp>
    </p:spTree>
    <p:extLst>
      <p:ext uri="{BB962C8B-B14F-4D97-AF65-F5344CB8AC3E}">
        <p14:creationId xmlns:p14="http://schemas.microsoft.com/office/powerpoint/2010/main" val="382060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Solutions </a:t>
            </a:r>
            <a:endParaRPr lang="th-TH" dirty="0">
              <a:effectLst>
                <a:outerShdw blurRad="38100" dist="38100" dir="2700000" algn="tl">
                  <a:srgbClr val="000000">
                    <a:alpha val="43137"/>
                  </a:srgbClr>
                </a:outerShdw>
              </a:effectLst>
              <a:latin typeface="Aharoni" panose="02010803020104030203" pitchFamily="2" charset="-79"/>
            </a:endParaRPr>
          </a:p>
        </p:txBody>
      </p:sp>
      <p:sp>
        <p:nvSpPr>
          <p:cNvPr id="3" name="ตัวแทนเนื้อหา 2"/>
          <p:cNvSpPr>
            <a:spLocks noGrp="1"/>
          </p:cNvSpPr>
          <p:nvPr>
            <p:ph idx="1"/>
          </p:nvPr>
        </p:nvSpPr>
        <p:spPr/>
        <p:txBody>
          <a:bodyPr/>
          <a:lstStyle/>
          <a:p>
            <a:pPr marL="514350" indent="-514350">
              <a:buFont typeface="+mj-lt"/>
              <a:buAutoNum type="arabicPeriod"/>
            </a:pPr>
            <a:r>
              <a:rPr lang="en-US" dirty="0" smtClean="0">
                <a:effectLst>
                  <a:outerShdw blurRad="38100" dist="38100" dir="2700000" algn="tl">
                    <a:srgbClr val="000000">
                      <a:alpha val="43137"/>
                    </a:srgbClr>
                  </a:outerShdw>
                </a:effectLst>
                <a:cs typeface="Aharoni" panose="02010803020104030203" pitchFamily="2" charset="-79"/>
              </a:rPr>
              <a:t>Minimum change </a:t>
            </a:r>
          </a:p>
          <a:p>
            <a:pPr marL="514350" indent="-514350">
              <a:buFont typeface="+mj-lt"/>
              <a:buAutoNum type="arabicPeriod"/>
            </a:pPr>
            <a:r>
              <a:rPr lang="en-US" dirty="0" smtClean="0">
                <a:effectLst>
                  <a:outerShdw blurRad="38100" dist="38100" dir="2700000" algn="tl">
                    <a:srgbClr val="000000">
                      <a:alpha val="43137"/>
                    </a:srgbClr>
                  </a:outerShdw>
                </a:effectLst>
                <a:cs typeface="Aharoni" panose="02010803020104030203" pitchFamily="2" charset="-79"/>
              </a:rPr>
              <a:t>Guidance </a:t>
            </a:r>
          </a:p>
          <a:p>
            <a:pPr marL="514350" indent="-514350">
              <a:buFont typeface="+mj-lt"/>
              <a:buAutoNum type="arabicPeriod"/>
            </a:pPr>
            <a:r>
              <a:rPr lang="en-US" dirty="0" smtClean="0">
                <a:effectLst>
                  <a:outerShdw blurRad="38100" dist="38100" dir="2700000" algn="tl">
                    <a:srgbClr val="000000">
                      <a:alpha val="43137"/>
                    </a:srgbClr>
                  </a:outerShdw>
                </a:effectLst>
                <a:cs typeface="Aharoni" panose="02010803020104030203" pitchFamily="2" charset="-79"/>
              </a:rPr>
              <a:t>Replacement by better-known name/reference </a:t>
            </a:r>
          </a:p>
          <a:p>
            <a:pPr marL="514350" indent="-514350">
              <a:buFont typeface="+mj-lt"/>
              <a:buAutoNum type="arabicPeriod"/>
            </a:pPr>
            <a:r>
              <a:rPr lang="en-US" dirty="0" smtClean="0">
                <a:effectLst>
                  <a:outerShdw blurRad="38100" dist="38100" dir="2700000" algn="tl">
                    <a:srgbClr val="000000">
                      <a:alpha val="43137"/>
                    </a:srgbClr>
                  </a:outerShdw>
                </a:effectLst>
                <a:cs typeface="Aharoni" panose="02010803020104030203" pitchFamily="2" charset="-79"/>
              </a:rPr>
              <a:t>Replacement by common noun </a:t>
            </a:r>
          </a:p>
          <a:p>
            <a:pPr marL="514350" indent="-514350">
              <a:buFont typeface="+mj-lt"/>
              <a:buAutoNum type="arabicPeriod"/>
            </a:pPr>
            <a:r>
              <a:rPr lang="en-US" dirty="0" smtClean="0">
                <a:effectLst>
                  <a:outerShdw blurRad="38100" dist="38100" dir="2700000" algn="tl">
                    <a:srgbClr val="000000">
                      <a:alpha val="43137"/>
                    </a:srgbClr>
                  </a:outerShdw>
                </a:effectLst>
                <a:cs typeface="Aharoni" panose="02010803020104030203" pitchFamily="2" charset="-79"/>
              </a:rPr>
              <a:t>Omission or overt explanation </a:t>
            </a:r>
            <a:endParaRPr lang="th-TH" dirty="0">
              <a:effectLst>
                <a:outerShdw blurRad="38100" dist="38100" dir="2700000" algn="tl">
                  <a:srgbClr val="000000">
                    <a:alpha val="43137"/>
                  </a:srgbClr>
                </a:outerShdw>
              </a:effectLst>
            </a:endParaRPr>
          </a:p>
        </p:txBody>
      </p:sp>
      <p:pic>
        <p:nvPicPr>
          <p:cNvPr id="4" name="รูปภาพ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600200"/>
            <a:ext cx="2448272" cy="3254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716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11560" y="2780928"/>
            <a:ext cx="8229600" cy="1143000"/>
          </a:xfrm>
        </p:spPr>
        <p:txBody>
          <a:bodyPr/>
          <a:lstStyle/>
          <a:p>
            <a:r>
              <a:rPr lang="en-US"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English-Thai Examples</a:t>
            </a:r>
            <a:endParaRPr lang="th-TH" dirty="0">
              <a:effectLst>
                <a:outerShdw blurRad="38100" dist="38100" dir="2700000" algn="tl">
                  <a:srgbClr val="000000">
                    <a:alpha val="43137"/>
                  </a:srgbClr>
                </a:outerShdw>
              </a:effectLst>
              <a:latin typeface="Aharoni" panose="02010803020104030203" pitchFamily="2" charset="-79"/>
            </a:endParaRPr>
          </a:p>
        </p:txBody>
      </p:sp>
    </p:spTree>
    <p:extLst>
      <p:ext uri="{BB962C8B-B14F-4D97-AF65-F5344CB8AC3E}">
        <p14:creationId xmlns:p14="http://schemas.microsoft.com/office/powerpoint/2010/main" val="310867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Example 1 - Saying</a:t>
            </a:r>
            <a:endParaRPr lang="th-TH" b="1" dirty="0">
              <a:effectLst>
                <a:outerShdw blurRad="38100" dist="38100" dir="2700000" algn="tl">
                  <a:srgbClr val="000000">
                    <a:alpha val="43137"/>
                  </a:srgbClr>
                </a:outerShdw>
              </a:effectLst>
              <a:latin typeface="Aharoni" panose="02010803020104030203" pitchFamily="2" charset="-79"/>
            </a:endParaRPr>
          </a:p>
        </p:txBody>
      </p:sp>
      <p:sp>
        <p:nvSpPr>
          <p:cNvPr id="3" name="ตัวแทนเนื้อหา 2"/>
          <p:cNvSpPr>
            <a:spLocks noGrp="1"/>
          </p:cNvSpPr>
          <p:nvPr>
            <p:ph idx="1"/>
          </p:nvPr>
        </p:nvSpPr>
        <p:spPr>
          <a:xfrm>
            <a:off x="457200" y="1628800"/>
            <a:ext cx="8229600" cy="4525963"/>
          </a:xfrm>
        </p:spPr>
        <p:txBody>
          <a:bodyPr>
            <a:normAutofit lnSpcReduction="10000"/>
          </a:bodyPr>
          <a:lstStyle/>
          <a:p>
            <a:pPr marL="0" indent="0" algn="thaiDist">
              <a:buNone/>
            </a:pPr>
            <a:r>
              <a:rPr lang="en-US" sz="2600" dirty="0" smtClean="0"/>
              <a:t>      “If </a:t>
            </a:r>
            <a:r>
              <a:rPr lang="en-US" sz="2600" dirty="0"/>
              <a:t>there's a </a:t>
            </a:r>
            <a:r>
              <a:rPr lang="en-US" sz="2600" i="1" dirty="0"/>
              <a:t>silver lining</a:t>
            </a:r>
            <a:r>
              <a:rPr lang="en-US" sz="2600" dirty="0"/>
              <a:t> to losing my job, it's that I'll now be able to go to school full-time and finish my degree </a:t>
            </a:r>
            <a:r>
              <a:rPr lang="en-US" sz="2600" dirty="0" smtClean="0"/>
              <a:t>earlier.” </a:t>
            </a:r>
          </a:p>
          <a:p>
            <a:pPr marL="0" indent="0" algn="r">
              <a:buNone/>
            </a:pPr>
            <a:endParaRPr lang="en-US" sz="2000" dirty="0" smtClean="0"/>
          </a:p>
          <a:p>
            <a:pPr marL="0" indent="0" algn="r">
              <a:buNone/>
            </a:pPr>
            <a:r>
              <a:rPr lang="en-US" sz="2000" dirty="0" smtClean="0"/>
              <a:t>(Merriam-Webster)</a:t>
            </a:r>
          </a:p>
          <a:p>
            <a:pPr marL="0" indent="0">
              <a:buNone/>
            </a:pPr>
            <a:endParaRPr lang="en-US" sz="2600" dirty="0"/>
          </a:p>
          <a:p>
            <a:pPr marL="0" indent="0" algn="thaiDist">
              <a:buNone/>
            </a:pPr>
            <a:r>
              <a:rPr lang="en-US" sz="2600" i="1" dirty="0" smtClean="0"/>
              <a:t>      From the </a:t>
            </a:r>
            <a:r>
              <a:rPr lang="en-US" sz="2600" i="1" u="sng" dirty="0" smtClean="0"/>
              <a:t>saying</a:t>
            </a:r>
            <a:r>
              <a:rPr lang="en-US" sz="2600" i="1" dirty="0" smtClean="0"/>
              <a:t> “</a:t>
            </a:r>
            <a:r>
              <a:rPr lang="en-US" sz="2600" i="1" dirty="0"/>
              <a:t>Every cloud has a silver </a:t>
            </a:r>
            <a:r>
              <a:rPr lang="en-US" sz="2600" i="1" dirty="0" smtClean="0"/>
              <a:t>lining” which means “</a:t>
            </a:r>
            <a:r>
              <a:rPr lang="en-US" sz="2600" i="1" dirty="0"/>
              <a:t>Be optimistic, even difficult times will lead to better days</a:t>
            </a:r>
            <a:r>
              <a:rPr lang="en-US" sz="2600" i="1" dirty="0" smtClean="0"/>
              <a:t>.” </a:t>
            </a:r>
          </a:p>
          <a:p>
            <a:pPr marL="0" indent="0">
              <a:buNone/>
            </a:pPr>
            <a:endParaRPr lang="en-US" sz="2600" dirty="0" smtClean="0"/>
          </a:p>
          <a:p>
            <a:pPr marL="0" indent="0" algn="r">
              <a:buNone/>
            </a:pPr>
            <a:r>
              <a:rPr lang="en-US" sz="2000" dirty="0" smtClean="0"/>
              <a:t>(http://www.smart-words.org/quotes-sayings/idioms-meaning.html)</a:t>
            </a:r>
            <a:endParaRPr lang="en-US" sz="2000" dirty="0"/>
          </a:p>
          <a:p>
            <a:pPr marL="0" indent="0">
              <a:buNone/>
            </a:pPr>
            <a:endParaRPr lang="th-TH" sz="3600" dirty="0"/>
          </a:p>
        </p:txBody>
      </p:sp>
    </p:spTree>
    <p:extLst>
      <p:ext uri="{BB962C8B-B14F-4D97-AF65-F5344CB8AC3E}">
        <p14:creationId xmlns:p14="http://schemas.microsoft.com/office/powerpoint/2010/main" val="271158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1137</Template>
  <TotalTime>687</TotalTime>
  <Words>1467</Words>
  <Application>Microsoft Office PowerPoint</Application>
  <PresentationFormat>นำเสนอทางหน้าจอ (4:3)</PresentationFormat>
  <Paragraphs>190</Paragraphs>
  <Slides>28</Slides>
  <Notes>0</Notes>
  <HiddenSlides>0</HiddenSlides>
  <MMClips>0</MMClips>
  <ScaleCrop>false</ScaleCrop>
  <HeadingPairs>
    <vt:vector size="6" baseType="variant">
      <vt:variant>
        <vt:lpstr>ฟอนต์ที่ถูกใช้</vt:lpstr>
      </vt:variant>
      <vt:variant>
        <vt:i4>8</vt:i4>
      </vt:variant>
      <vt:variant>
        <vt:lpstr>ธีม</vt:lpstr>
      </vt:variant>
      <vt:variant>
        <vt:i4>1</vt:i4>
      </vt:variant>
      <vt:variant>
        <vt:lpstr>ชื่อเรื่องสไลด์</vt:lpstr>
      </vt:variant>
      <vt:variant>
        <vt:i4>28</vt:i4>
      </vt:variant>
    </vt:vector>
  </HeadingPairs>
  <TitlesOfParts>
    <vt:vector size="37" baseType="lpstr">
      <vt:lpstr>Aharoni</vt:lpstr>
      <vt:lpstr>Angsana New</vt:lpstr>
      <vt:lpstr>Arial</vt:lpstr>
      <vt:lpstr>Calibri</vt:lpstr>
      <vt:lpstr>Cordia New</vt:lpstr>
      <vt:lpstr>Engravers MT</vt:lpstr>
      <vt:lpstr>Times New Roman</vt:lpstr>
      <vt:lpstr>Wingdings</vt:lpstr>
      <vt:lpstr>ชุดรูปแบบของ Office</vt:lpstr>
      <vt:lpstr>A Translator Must Have a Way To Make Explicit What Is Implicit In Allusions To Sayings, Songs, Poems, And Fiction.  </vt:lpstr>
      <vt:lpstr>งานนำเสนอ PowerPoint</vt:lpstr>
      <vt:lpstr>งานนำเสนอ PowerPoint</vt:lpstr>
      <vt:lpstr>งานนำเสนอ PowerPoint</vt:lpstr>
      <vt:lpstr>งานนำเสนอ PowerPoint</vt:lpstr>
      <vt:lpstr>Problems of Allusion</vt:lpstr>
      <vt:lpstr>Solutions </vt:lpstr>
      <vt:lpstr>English-Thai Examples</vt:lpstr>
      <vt:lpstr>Example 1 - Saying</vt:lpstr>
      <vt:lpstr>งานนำเสนอ PowerPoint</vt:lpstr>
      <vt:lpstr>Example 2 - Song</vt:lpstr>
      <vt:lpstr>งานนำเสนอ PowerPoint</vt:lpstr>
      <vt:lpstr>งานนำเสนอ PowerPoint</vt:lpstr>
      <vt:lpstr>Example 3 - Poem</vt:lpstr>
      <vt:lpstr>งานนำเสนอ PowerPoint</vt:lpstr>
      <vt:lpstr>Example 4 - Fiction</vt:lpstr>
      <vt:lpstr>Example 4 - Fiction</vt:lpstr>
      <vt:lpstr>ตัวอย่างการแปลจากภาษาไทยเป็นภาษาอังกฤษ</vt:lpstr>
      <vt:lpstr>ตัวอย่างที่ ๑ - สุภาษิต</vt:lpstr>
      <vt:lpstr>งานนำเสนอ PowerPoint</vt:lpstr>
      <vt:lpstr>ตัวอย่างที่ ๒ - เพลง</vt:lpstr>
      <vt:lpstr>งานนำเสนอ PowerPoint</vt:lpstr>
      <vt:lpstr>งานนำเสนอ PowerPoint</vt:lpstr>
      <vt:lpstr>งานนำเสนอ PowerPoint</vt:lpstr>
      <vt:lpstr>ตัวอย่างที่ ๔ - เรื่องแต่ง</vt:lpstr>
      <vt:lpstr>ตัวอย่างที่ ๔ - เรื่องแต่ง</vt:lpstr>
      <vt:lpstr>ANY QUESTION?</vt:lpstr>
      <vt:lpstr>งานนำเสนอ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translator must have a way to make explicit what is implicit in allusions to sayings, songs, poems, and fiction.</dc:title>
  <dc:creator>Asus-Series</dc:creator>
  <cp:lastModifiedBy>Mr.KKD</cp:lastModifiedBy>
  <cp:revision>81</cp:revision>
  <dcterms:created xsi:type="dcterms:W3CDTF">2016-11-08T10:13:53Z</dcterms:created>
  <dcterms:modified xsi:type="dcterms:W3CDTF">2016-11-21T08:18:01Z</dcterms:modified>
</cp:coreProperties>
</file>